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9" r:id="rId2"/>
    <p:sldId id="260" r:id="rId3"/>
    <p:sldId id="267" r:id="rId4"/>
    <p:sldId id="261" r:id="rId5"/>
    <p:sldId id="27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1100"/>
    <a:srgbClr val="BA9866"/>
    <a:srgbClr val="D87C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/>
    <p:restoredTop sz="95859"/>
  </p:normalViewPr>
  <p:slideViewPr>
    <p:cSldViewPr snapToGrid="0" snapToObjects="1">
      <p:cViewPr varScale="1">
        <p:scale>
          <a:sx n="79" d="100"/>
          <a:sy n="79" d="100"/>
        </p:scale>
        <p:origin x="5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angzhu Wang" userId="fbf1e8bb-2f8d-4aeb-900f-3dbefc2af117" providerId="ADAL" clId="{A4905C4C-7580-4FFA-B5CD-3313D748651C}"/>
    <pc:docChg chg="custSel modSld modMainMaster">
      <pc:chgData name="Liangzhu Wang" userId="fbf1e8bb-2f8d-4aeb-900f-3dbefc2af117" providerId="ADAL" clId="{A4905C4C-7580-4FFA-B5CD-3313D748651C}" dt="2022-06-07T21:14:53.257" v="2" actId="167"/>
      <pc:docMkLst>
        <pc:docMk/>
      </pc:docMkLst>
      <pc:sldChg chg="delSp mod">
        <pc:chgData name="Liangzhu Wang" userId="fbf1e8bb-2f8d-4aeb-900f-3dbefc2af117" providerId="ADAL" clId="{A4905C4C-7580-4FFA-B5CD-3313D748651C}" dt="2022-06-07T21:14:29.273" v="0" actId="21"/>
        <pc:sldMkLst>
          <pc:docMk/>
          <pc:sldMk cId="1455563650" sldId="259"/>
        </pc:sldMkLst>
        <pc:picChg chg="del">
          <ac:chgData name="Liangzhu Wang" userId="fbf1e8bb-2f8d-4aeb-900f-3dbefc2af117" providerId="ADAL" clId="{A4905C4C-7580-4FFA-B5CD-3313D748651C}" dt="2022-06-07T21:14:29.273" v="0" actId="21"/>
          <ac:picMkLst>
            <pc:docMk/>
            <pc:sldMk cId="1455563650" sldId="259"/>
            <ac:picMk id="6" creationId="{8B4DE0C9-890E-BD3C-B3E0-333092C8D945}"/>
          </ac:picMkLst>
        </pc:picChg>
      </pc:sldChg>
      <pc:sldMasterChg chg="modSldLayout">
        <pc:chgData name="Liangzhu Wang" userId="fbf1e8bb-2f8d-4aeb-900f-3dbefc2af117" providerId="ADAL" clId="{A4905C4C-7580-4FFA-B5CD-3313D748651C}" dt="2022-06-07T21:14:53.257" v="2" actId="167"/>
        <pc:sldMasterMkLst>
          <pc:docMk/>
          <pc:sldMasterMk cId="1150793427" sldId="2147483648"/>
        </pc:sldMasterMkLst>
        <pc:sldLayoutChg chg="addSp modSp mod">
          <pc:chgData name="Liangzhu Wang" userId="fbf1e8bb-2f8d-4aeb-900f-3dbefc2af117" providerId="ADAL" clId="{A4905C4C-7580-4FFA-B5CD-3313D748651C}" dt="2022-06-07T21:14:53.257" v="2" actId="167"/>
          <pc:sldLayoutMkLst>
            <pc:docMk/>
            <pc:sldMasterMk cId="1150793427" sldId="2147483648"/>
            <pc:sldLayoutMk cId="3115346017" sldId="2147483649"/>
          </pc:sldLayoutMkLst>
          <pc:picChg chg="add mod ord">
            <ac:chgData name="Liangzhu Wang" userId="fbf1e8bb-2f8d-4aeb-900f-3dbefc2af117" providerId="ADAL" clId="{A4905C4C-7580-4FFA-B5CD-3313D748651C}" dt="2022-06-07T21:14:53.257" v="2" actId="167"/>
            <ac:picMkLst>
              <pc:docMk/>
              <pc:sldMasterMk cId="1150793427" sldId="2147483648"/>
              <pc:sldLayoutMk cId="3115346017" sldId="2147483649"/>
              <ac:picMk id="17" creationId="{DB881AF9-B53F-4A76-A13E-B213F1A94AED}"/>
            </ac:picMkLst>
          </pc:picChg>
        </pc:sldLayoutChg>
      </pc:sldMasterChg>
    </pc:docChg>
  </pc:docChgLst>
  <pc:docChgLst>
    <pc:chgData name="Liangzhu Wang" userId="fbf1e8bb-2f8d-4aeb-900f-3dbefc2af117" providerId="ADAL" clId="{3D8EB0AD-7FD2-4E0E-9C40-E8096C18CF7A}"/>
    <pc:docChg chg="modSld">
      <pc:chgData name="Liangzhu Wang" userId="fbf1e8bb-2f8d-4aeb-900f-3dbefc2af117" providerId="ADAL" clId="{3D8EB0AD-7FD2-4E0E-9C40-E8096C18CF7A}" dt="2022-06-11T14:56:00.631" v="3" actId="113"/>
      <pc:docMkLst>
        <pc:docMk/>
      </pc:docMkLst>
      <pc:sldChg chg="modSp mod">
        <pc:chgData name="Liangzhu Wang" userId="fbf1e8bb-2f8d-4aeb-900f-3dbefc2af117" providerId="ADAL" clId="{3D8EB0AD-7FD2-4E0E-9C40-E8096C18CF7A}" dt="2022-06-11T14:56:00.631" v="3" actId="113"/>
        <pc:sldMkLst>
          <pc:docMk/>
          <pc:sldMk cId="2042786380" sldId="260"/>
        </pc:sldMkLst>
        <pc:spChg chg="mod">
          <ac:chgData name="Liangzhu Wang" userId="fbf1e8bb-2f8d-4aeb-900f-3dbefc2af117" providerId="ADAL" clId="{3D8EB0AD-7FD2-4E0E-9C40-E8096C18CF7A}" dt="2022-06-11T14:56:00.631" v="3" actId="113"/>
          <ac:spMkLst>
            <pc:docMk/>
            <pc:sldMk cId="2042786380" sldId="260"/>
            <ac:spMk id="3" creationId="{86E8F5BD-B89B-3C70-ED17-B572DDB99D5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AE201-1FD7-4E4A-9743-C41944E81CF9}" type="datetimeFigureOut">
              <a:rPr lang="en-US" smtClean="0"/>
              <a:t>6/11/2022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935C94-98DA-F544-B8C1-787B25960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933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 large building with trees in front of it&#10;&#10;Description automatically generated with low confidence">
            <a:extLst>
              <a:ext uri="{FF2B5EF4-FFF2-40B4-BE49-F238E27FC236}">
                <a16:creationId xmlns:a16="http://schemas.microsoft.com/office/drawing/2014/main" id="{DB881AF9-B53F-4A76-A13E-B213F1A94A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alphaModFix amt="8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1999" cy="615141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957409E-82D9-9F35-A40B-D05F0536DCF6}"/>
              </a:ext>
            </a:extLst>
          </p:cNvPr>
          <p:cNvSpPr/>
          <p:nvPr userDrawn="1"/>
        </p:nvSpPr>
        <p:spPr>
          <a:xfrm>
            <a:off x="530943" y="6155540"/>
            <a:ext cx="11661058" cy="702460"/>
          </a:xfrm>
          <a:prstGeom prst="rect">
            <a:avLst/>
          </a:prstGeom>
          <a:solidFill>
            <a:srgbClr val="941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133E9885-12BC-4D57-E6AB-7C8BB95E0A7E}"/>
              </a:ext>
            </a:extLst>
          </p:cNvPr>
          <p:cNvSpPr/>
          <p:nvPr userDrawn="1"/>
        </p:nvSpPr>
        <p:spPr>
          <a:xfrm>
            <a:off x="0" y="6056690"/>
            <a:ext cx="993194" cy="809548"/>
          </a:xfrm>
          <a:custGeom>
            <a:avLst/>
            <a:gdLst>
              <a:gd name="connsiteX0" fmla="*/ 746252 w 1492504"/>
              <a:gd name="connsiteY0" fmla="*/ 0 h 1216534"/>
              <a:gd name="connsiteX1" fmla="*/ 1492504 w 1492504"/>
              <a:gd name="connsiteY1" fmla="*/ 746252 h 1216534"/>
              <a:gd name="connsiteX2" fmla="*/ 1365056 w 1492504"/>
              <a:gd name="connsiteY2" fmla="*/ 1163489 h 1216534"/>
              <a:gd name="connsiteX3" fmla="*/ 1321290 w 1492504"/>
              <a:gd name="connsiteY3" fmla="*/ 1216534 h 1216534"/>
              <a:gd name="connsiteX4" fmla="*/ 171214 w 1492504"/>
              <a:gd name="connsiteY4" fmla="*/ 1216534 h 1216534"/>
              <a:gd name="connsiteX5" fmla="*/ 127448 w 1492504"/>
              <a:gd name="connsiteY5" fmla="*/ 1163489 h 1216534"/>
              <a:gd name="connsiteX6" fmla="*/ 0 w 1492504"/>
              <a:gd name="connsiteY6" fmla="*/ 746252 h 1216534"/>
              <a:gd name="connsiteX7" fmla="*/ 746252 w 1492504"/>
              <a:gd name="connsiteY7" fmla="*/ 0 h 1216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92504" h="1216534">
                <a:moveTo>
                  <a:pt x="746252" y="0"/>
                </a:moveTo>
                <a:cubicBezTo>
                  <a:pt x="1158396" y="0"/>
                  <a:pt x="1492504" y="334108"/>
                  <a:pt x="1492504" y="746252"/>
                </a:cubicBezTo>
                <a:cubicBezTo>
                  <a:pt x="1492504" y="900806"/>
                  <a:pt x="1445520" y="1044386"/>
                  <a:pt x="1365056" y="1163489"/>
                </a:cubicBezTo>
                <a:lnTo>
                  <a:pt x="1321290" y="1216534"/>
                </a:lnTo>
                <a:lnTo>
                  <a:pt x="171214" y="1216534"/>
                </a:lnTo>
                <a:lnTo>
                  <a:pt x="127448" y="1163489"/>
                </a:lnTo>
                <a:cubicBezTo>
                  <a:pt x="46984" y="1044386"/>
                  <a:pt x="0" y="900806"/>
                  <a:pt x="0" y="746252"/>
                </a:cubicBezTo>
                <a:cubicBezTo>
                  <a:pt x="0" y="334108"/>
                  <a:pt x="334108" y="0"/>
                  <a:pt x="74625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82353D-C37E-6742-24D2-7D50586932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67082" y="1463285"/>
            <a:ext cx="9400903" cy="1628551"/>
          </a:xfrm>
        </p:spPr>
        <p:txBody>
          <a:bodyPr anchor="b">
            <a:normAutofit/>
          </a:bodyPr>
          <a:lstStyle>
            <a:lvl1pPr algn="ctr">
              <a:defRPr sz="4400" b="1">
                <a:solidFill>
                  <a:srgbClr val="941100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Title of the paper </a:t>
            </a:r>
            <a:br>
              <a:rPr lang="en-US" dirty="0"/>
            </a:br>
            <a:r>
              <a:rPr lang="en-US" dirty="0"/>
              <a:t>[Century Gothic Bold 44 </a:t>
            </a:r>
            <a:r>
              <a:rPr lang="en-US" dirty="0" err="1"/>
              <a:t>pt</a:t>
            </a:r>
            <a:r>
              <a:rPr lang="en-US" dirty="0"/>
              <a:t>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96F032-4280-D880-5AB4-F7165556E1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67082" y="3204645"/>
            <a:ext cx="9400903" cy="834173"/>
          </a:xfrm>
        </p:spPr>
        <p:txBody>
          <a:bodyPr/>
          <a:lstStyle>
            <a:lvl1pPr marL="0" indent="0" algn="ctr">
              <a:buNone/>
              <a:defRPr sz="2400" b="1" i="0">
                <a:solidFill>
                  <a:srgbClr val="941100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First author, Second author, Third author</a:t>
            </a:r>
            <a:br>
              <a:rPr lang="en-US" dirty="0"/>
            </a:br>
            <a:r>
              <a:rPr lang="en-US" dirty="0"/>
              <a:t>[Century Gothic Bold 24 </a:t>
            </a:r>
            <a:r>
              <a:rPr lang="en-US" dirty="0" err="1"/>
              <a:t>pt</a:t>
            </a:r>
            <a:r>
              <a:rPr lang="en-US" dirty="0"/>
              <a:t>]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C4D724-1F11-BC1C-EC90-0F045E811589}"/>
              </a:ext>
            </a:extLst>
          </p:cNvPr>
          <p:cNvSpPr/>
          <p:nvPr userDrawn="1"/>
        </p:nvSpPr>
        <p:spPr>
          <a:xfrm>
            <a:off x="1267097" y="1377986"/>
            <a:ext cx="9400903" cy="90343"/>
          </a:xfrm>
          <a:prstGeom prst="rect">
            <a:avLst/>
          </a:prstGeom>
          <a:solidFill>
            <a:srgbClr val="D87C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C75261-A2C9-EF70-5834-E090859DFA92}"/>
              </a:ext>
            </a:extLst>
          </p:cNvPr>
          <p:cNvSpPr/>
          <p:nvPr userDrawn="1"/>
        </p:nvSpPr>
        <p:spPr>
          <a:xfrm>
            <a:off x="1267083" y="5304372"/>
            <a:ext cx="9400903" cy="90343"/>
          </a:xfrm>
          <a:prstGeom prst="rect">
            <a:avLst/>
          </a:prstGeom>
          <a:solidFill>
            <a:srgbClr val="D87C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456245B-2FED-BD3A-A40B-05A65DCC2B79}"/>
              </a:ext>
            </a:extLst>
          </p:cNvPr>
          <p:cNvSpPr/>
          <p:nvPr userDrawn="1"/>
        </p:nvSpPr>
        <p:spPr>
          <a:xfrm>
            <a:off x="9797019" y="5752289"/>
            <a:ext cx="213815" cy="213815"/>
          </a:xfrm>
          <a:prstGeom prst="ellipse">
            <a:avLst/>
          </a:prstGeom>
          <a:solidFill>
            <a:srgbClr val="941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4A9158D-5035-056A-D280-ED1B4E9DF92A}"/>
              </a:ext>
            </a:extLst>
          </p:cNvPr>
          <p:cNvSpPr/>
          <p:nvPr userDrawn="1"/>
        </p:nvSpPr>
        <p:spPr>
          <a:xfrm>
            <a:off x="10117741" y="5752289"/>
            <a:ext cx="213815" cy="213815"/>
          </a:xfrm>
          <a:prstGeom prst="ellipse">
            <a:avLst/>
          </a:prstGeom>
          <a:solidFill>
            <a:srgbClr val="D87C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E3BB6C7-27B5-7333-8D78-3B54CE08D30C}"/>
              </a:ext>
            </a:extLst>
          </p:cNvPr>
          <p:cNvSpPr/>
          <p:nvPr userDrawn="1"/>
        </p:nvSpPr>
        <p:spPr>
          <a:xfrm>
            <a:off x="10454171" y="5752289"/>
            <a:ext cx="213815" cy="213815"/>
          </a:xfrm>
          <a:prstGeom prst="ellipse">
            <a:avLst/>
          </a:prstGeom>
          <a:solidFill>
            <a:srgbClr val="BA98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A09DBB18-A073-B6C1-57D8-0C2ABD499B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66825" y="4128782"/>
            <a:ext cx="9401175" cy="1175590"/>
          </a:xfrm>
        </p:spPr>
        <p:txBody>
          <a:bodyPr>
            <a:normAutofit/>
          </a:bodyPr>
          <a:lstStyle>
            <a:lvl1pPr marL="0" indent="0" algn="ctr">
              <a:buNone/>
              <a:defRPr sz="2000" b="0" i="0">
                <a:solidFill>
                  <a:srgbClr val="941100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First affiliation, Address, City, and Postcode, Country</a:t>
            </a:r>
            <a:br>
              <a:rPr lang="en-US" dirty="0"/>
            </a:br>
            <a:r>
              <a:rPr lang="en-US" dirty="0"/>
              <a:t>Second affiliation, Address, City and Postcode, Country</a:t>
            </a:r>
            <a:br>
              <a:rPr lang="en-US" dirty="0"/>
            </a:br>
            <a:r>
              <a:rPr lang="en-US" dirty="0"/>
              <a:t>[Century Gothic Regular 20 </a:t>
            </a:r>
            <a:r>
              <a:rPr lang="en-US" dirty="0" err="1"/>
              <a:t>pt</a:t>
            </a:r>
            <a:r>
              <a:rPr lang="en-US" dirty="0"/>
              <a:t>]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927CCE7C-EBE2-BCBE-C315-DB246739C3C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0219870" y="6243813"/>
            <a:ext cx="1740320" cy="533269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br>
              <a:rPr lang="en-US" dirty="0"/>
            </a:br>
            <a:r>
              <a:rPr lang="en-US" dirty="0"/>
              <a:t>Institution logo</a:t>
            </a:r>
          </a:p>
        </p:txBody>
      </p:sp>
      <p:pic>
        <p:nvPicPr>
          <p:cNvPr id="21" name="Picture 20" descr="A close up of a logo&#10;&#10;Description automatically generated">
            <a:extLst>
              <a:ext uri="{FF2B5EF4-FFF2-40B4-BE49-F238E27FC236}">
                <a16:creationId xmlns:a16="http://schemas.microsoft.com/office/drawing/2014/main" id="{7C083263-E5B6-83E5-B932-DB045E3FFC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128" y="6163778"/>
            <a:ext cx="831285" cy="625903"/>
          </a:xfrm>
          <a:prstGeom prst="roundRect">
            <a:avLst>
              <a:gd name="adj" fmla="val 20125"/>
            </a:avLst>
          </a:prstGeom>
          <a:solidFill>
            <a:schemeClr val="bg1">
              <a:lumMod val="85000"/>
            </a:schemeClr>
          </a:solidFill>
        </p:spPr>
      </p:pic>
      <p:sp>
        <p:nvSpPr>
          <p:cNvPr id="26" name="Text Placeholder 17">
            <a:extLst>
              <a:ext uri="{FF2B5EF4-FFF2-40B4-BE49-F238E27FC236}">
                <a16:creationId xmlns:a16="http://schemas.microsoft.com/office/drawing/2014/main" id="{060AEB08-66F1-6369-63E5-66A90368D40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43848" y="6243812"/>
            <a:ext cx="2856818" cy="533269"/>
          </a:xfrm>
        </p:spPr>
        <p:txBody>
          <a:bodyPr>
            <a:noAutofit/>
          </a:bodyPr>
          <a:lstStyle>
            <a:lvl1pPr marL="0" indent="0">
              <a:buNone/>
              <a:defRPr sz="1400" baseline="30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5th International Conference on Building Energy and Environment – Montreal, Canada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346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1CE57-E5F2-8817-3EEF-1A3125EDB6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7575"/>
            <a:ext cx="10515600" cy="1009651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941100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Headline lorem ipsum dolor sit</a:t>
            </a:r>
            <a:br>
              <a:rPr lang="en-US" dirty="0"/>
            </a:br>
            <a:r>
              <a:rPr lang="en-US" dirty="0"/>
              <a:t>[Century Gothic Bold 32 </a:t>
            </a:r>
            <a:r>
              <a:rPr lang="en-US" dirty="0" err="1"/>
              <a:t>pt</a:t>
            </a:r>
            <a:r>
              <a:rPr lang="en-US" dirty="0"/>
              <a:t>]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4B22A-42BB-FCDB-2257-AE54F807A56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465498"/>
            <a:ext cx="10515600" cy="4608068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/>
            </a:lvl1pPr>
          </a:lstStyle>
          <a:p>
            <a:pPr lvl="0"/>
            <a:r>
              <a:rPr lang="en-US" dirty="0"/>
              <a:t>Palatino Linotype Regular 24 </a:t>
            </a:r>
            <a:r>
              <a:rPr lang="en-US" dirty="0" err="1"/>
              <a:t>pt</a:t>
            </a:r>
            <a:endParaRPr lang="en-US" dirty="0"/>
          </a:p>
          <a:p>
            <a:pPr lvl="0"/>
            <a:r>
              <a:rPr lang="en-US" dirty="0"/>
              <a:t>The oral presentation is maximum 11 minutes in length</a:t>
            </a:r>
          </a:p>
          <a:p>
            <a:pPr lvl="0"/>
            <a:r>
              <a:rPr lang="en-US" dirty="0"/>
              <a:t>After the presentation, 3.5 minutes are reserved for questions</a:t>
            </a:r>
          </a:p>
          <a:p>
            <a:pPr lvl="0"/>
            <a:r>
              <a:rPr lang="en-US" dirty="0"/>
              <a:t>Consider approximately 1 minute per slide</a:t>
            </a:r>
          </a:p>
          <a:p>
            <a:pPr lvl="0"/>
            <a:r>
              <a:rPr lang="en-US" dirty="0"/>
              <a:t>The slides can be prepared as PowerPoint or PDF-presentations</a:t>
            </a:r>
          </a:p>
          <a:p>
            <a:pPr lvl="0"/>
            <a:r>
              <a:rPr lang="en-US" dirty="0"/>
              <a:t>We suggest the use of this document as a template if you use PowerPoint</a:t>
            </a:r>
          </a:p>
          <a:p>
            <a:pPr lvl="0"/>
            <a:r>
              <a:rPr lang="en-US" dirty="0"/>
              <a:t>You must pre-record your presentation if you are attending the conference online.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6A37BB9-10A1-8588-19D4-84B7656D1B50}"/>
              </a:ext>
            </a:extLst>
          </p:cNvPr>
          <p:cNvSpPr/>
          <p:nvPr userDrawn="1"/>
        </p:nvSpPr>
        <p:spPr>
          <a:xfrm flipV="1">
            <a:off x="838199" y="1303872"/>
            <a:ext cx="10515600" cy="78378"/>
          </a:xfrm>
          <a:prstGeom prst="rect">
            <a:avLst/>
          </a:prstGeom>
          <a:solidFill>
            <a:srgbClr val="D87C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3E7C0D7-F57D-FFE7-FC6C-DDFF521C7E8F}"/>
              </a:ext>
            </a:extLst>
          </p:cNvPr>
          <p:cNvSpPr/>
          <p:nvPr userDrawn="1"/>
        </p:nvSpPr>
        <p:spPr>
          <a:xfrm>
            <a:off x="679939" y="6155540"/>
            <a:ext cx="11512062" cy="702460"/>
          </a:xfrm>
          <a:prstGeom prst="rect">
            <a:avLst/>
          </a:prstGeom>
          <a:solidFill>
            <a:srgbClr val="941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FB667391-FB41-9F19-6EF3-F48E798A2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799" y="6356350"/>
            <a:ext cx="66520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87C43"/>
                </a:solidFill>
              </a:defRPr>
            </a:lvl1pPr>
          </a:lstStyle>
          <a:p>
            <a:fld id="{AB524469-C6BE-134B-A115-68126AF017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 Placeholder 17">
            <a:extLst>
              <a:ext uri="{FF2B5EF4-FFF2-40B4-BE49-F238E27FC236}">
                <a16:creationId xmlns:a16="http://schemas.microsoft.com/office/drawing/2014/main" id="{8387A585-9D1E-62EA-603C-EA30FED048F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72200" y="6243812"/>
            <a:ext cx="3388499" cy="533269"/>
          </a:xfrm>
        </p:spPr>
        <p:txBody>
          <a:bodyPr>
            <a:noAutofit/>
          </a:bodyPr>
          <a:lstStyle>
            <a:lvl1pPr marL="0" indent="0">
              <a:buNone/>
              <a:defRPr sz="1400" baseline="30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br>
              <a:rPr lang="en-US" dirty="0"/>
            </a:br>
            <a:r>
              <a:rPr lang="en-US" dirty="0"/>
              <a:t>[Title of the paper]</a:t>
            </a:r>
            <a:br>
              <a:rPr lang="en-US" dirty="0"/>
            </a:br>
            <a:r>
              <a:rPr lang="en-US" dirty="0"/>
              <a:t>[Presenter’s name]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E9FF919-473C-4E83-D27D-0D96BA6B4D37}"/>
              </a:ext>
            </a:extLst>
          </p:cNvPr>
          <p:cNvCxnSpPr>
            <a:cxnSpLocks/>
          </p:cNvCxnSpPr>
          <p:nvPr userDrawn="1"/>
        </p:nvCxnSpPr>
        <p:spPr>
          <a:xfrm>
            <a:off x="6047691" y="6243812"/>
            <a:ext cx="0" cy="533269"/>
          </a:xfrm>
          <a:prstGeom prst="line">
            <a:avLst/>
          </a:prstGeom>
          <a:ln w="28575">
            <a:solidFill>
              <a:srgbClr val="BA98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7">
            <a:extLst>
              <a:ext uri="{FF2B5EF4-FFF2-40B4-BE49-F238E27FC236}">
                <a16:creationId xmlns:a16="http://schemas.microsoft.com/office/drawing/2014/main" id="{311708A3-7C15-B32B-97DA-065765F46D0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43848" y="6243812"/>
            <a:ext cx="2856818" cy="533269"/>
          </a:xfrm>
        </p:spPr>
        <p:txBody>
          <a:bodyPr>
            <a:noAutofit/>
          </a:bodyPr>
          <a:lstStyle>
            <a:lvl1pPr marL="0" indent="0">
              <a:buNone/>
              <a:defRPr sz="1400" baseline="30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5th International Conference on Building Energy and Environment – Montreal, Canada</a:t>
            </a:r>
            <a:endParaRPr lang="en-US" dirty="0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9DC80E0B-076A-2637-F797-009013BF6476}"/>
              </a:ext>
            </a:extLst>
          </p:cNvPr>
          <p:cNvSpPr/>
          <p:nvPr userDrawn="1"/>
        </p:nvSpPr>
        <p:spPr>
          <a:xfrm>
            <a:off x="0" y="6056690"/>
            <a:ext cx="993194" cy="809548"/>
          </a:xfrm>
          <a:custGeom>
            <a:avLst/>
            <a:gdLst>
              <a:gd name="connsiteX0" fmla="*/ 746252 w 1492504"/>
              <a:gd name="connsiteY0" fmla="*/ 0 h 1216534"/>
              <a:gd name="connsiteX1" fmla="*/ 1492504 w 1492504"/>
              <a:gd name="connsiteY1" fmla="*/ 746252 h 1216534"/>
              <a:gd name="connsiteX2" fmla="*/ 1365056 w 1492504"/>
              <a:gd name="connsiteY2" fmla="*/ 1163489 h 1216534"/>
              <a:gd name="connsiteX3" fmla="*/ 1321290 w 1492504"/>
              <a:gd name="connsiteY3" fmla="*/ 1216534 h 1216534"/>
              <a:gd name="connsiteX4" fmla="*/ 171214 w 1492504"/>
              <a:gd name="connsiteY4" fmla="*/ 1216534 h 1216534"/>
              <a:gd name="connsiteX5" fmla="*/ 127448 w 1492504"/>
              <a:gd name="connsiteY5" fmla="*/ 1163489 h 1216534"/>
              <a:gd name="connsiteX6" fmla="*/ 0 w 1492504"/>
              <a:gd name="connsiteY6" fmla="*/ 746252 h 1216534"/>
              <a:gd name="connsiteX7" fmla="*/ 746252 w 1492504"/>
              <a:gd name="connsiteY7" fmla="*/ 0 h 1216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92504" h="1216534">
                <a:moveTo>
                  <a:pt x="746252" y="0"/>
                </a:moveTo>
                <a:cubicBezTo>
                  <a:pt x="1158396" y="0"/>
                  <a:pt x="1492504" y="334108"/>
                  <a:pt x="1492504" y="746252"/>
                </a:cubicBezTo>
                <a:cubicBezTo>
                  <a:pt x="1492504" y="900806"/>
                  <a:pt x="1445520" y="1044386"/>
                  <a:pt x="1365056" y="1163489"/>
                </a:cubicBezTo>
                <a:lnTo>
                  <a:pt x="1321290" y="1216534"/>
                </a:lnTo>
                <a:lnTo>
                  <a:pt x="171214" y="1216534"/>
                </a:lnTo>
                <a:lnTo>
                  <a:pt x="127448" y="1163489"/>
                </a:lnTo>
                <a:cubicBezTo>
                  <a:pt x="46984" y="1044386"/>
                  <a:pt x="0" y="900806"/>
                  <a:pt x="0" y="746252"/>
                </a:cubicBezTo>
                <a:cubicBezTo>
                  <a:pt x="0" y="334108"/>
                  <a:pt x="334108" y="0"/>
                  <a:pt x="74625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7" name="Picture 16" descr="A close up of a logo&#10;&#10;Description automatically generated">
            <a:extLst>
              <a:ext uri="{FF2B5EF4-FFF2-40B4-BE49-F238E27FC236}">
                <a16:creationId xmlns:a16="http://schemas.microsoft.com/office/drawing/2014/main" id="{7FC3B814-2037-DAC5-40A2-333D1D75FEB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128" y="6163778"/>
            <a:ext cx="831285" cy="625903"/>
          </a:xfrm>
          <a:prstGeom prst="roundRect">
            <a:avLst>
              <a:gd name="adj" fmla="val 20125"/>
            </a:avLst>
          </a:prstGeom>
          <a:solidFill>
            <a:schemeClr val="bg1">
              <a:lumMod val="8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176295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9F02BBF3-6014-A4B1-0F8F-4A43B783C264}"/>
              </a:ext>
            </a:extLst>
          </p:cNvPr>
          <p:cNvSpPr/>
          <p:nvPr userDrawn="1"/>
        </p:nvSpPr>
        <p:spPr>
          <a:xfrm>
            <a:off x="495300" y="6155540"/>
            <a:ext cx="11696700" cy="702460"/>
          </a:xfrm>
          <a:prstGeom prst="rect">
            <a:avLst/>
          </a:prstGeom>
          <a:solidFill>
            <a:srgbClr val="941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A1CE57-E5F2-8817-3EEF-1A3125EDB6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7575"/>
            <a:ext cx="10515600" cy="1009651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941100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Headline lorem ipsum dolor sit</a:t>
            </a:r>
            <a:br>
              <a:rPr lang="en-US" dirty="0"/>
            </a:br>
            <a:r>
              <a:rPr lang="en-US" dirty="0"/>
              <a:t>[Century Gothic Bold 32 </a:t>
            </a:r>
            <a:r>
              <a:rPr lang="en-US" dirty="0" err="1"/>
              <a:t>pt</a:t>
            </a:r>
            <a:r>
              <a:rPr lang="en-US" dirty="0"/>
              <a:t>]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4B22A-42BB-FCDB-2257-AE54F807A56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465498"/>
            <a:ext cx="10515600" cy="4608068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/>
            </a:lvl1pPr>
          </a:lstStyle>
          <a:p>
            <a:pPr lvl="0"/>
            <a:r>
              <a:rPr lang="en-US" dirty="0"/>
              <a:t>Palatino Linotype Regular 24 </a:t>
            </a:r>
            <a:r>
              <a:rPr lang="en-US" dirty="0" err="1"/>
              <a:t>pt</a:t>
            </a:r>
            <a:endParaRPr lang="en-US" dirty="0"/>
          </a:p>
          <a:p>
            <a:pPr lvl="0"/>
            <a:r>
              <a:rPr lang="en-US" dirty="0"/>
              <a:t>Please write short sentences, and assist with illustrations</a:t>
            </a:r>
          </a:p>
          <a:p>
            <a:pPr lvl="0"/>
            <a:r>
              <a:rPr lang="en-US" dirty="0"/>
              <a:t>Avoid using more than 2-3 colors for text and illustrations</a:t>
            </a:r>
          </a:p>
          <a:p>
            <a:pPr lvl="0"/>
            <a:r>
              <a:rPr lang="en-US" dirty="0"/>
              <a:t>Avoid using only capital letters and underlining</a:t>
            </a:r>
          </a:p>
          <a:p>
            <a:pPr lvl="0"/>
            <a:r>
              <a:rPr lang="en-US" dirty="0"/>
              <a:t>Avoid extensive use of fading and other animations</a:t>
            </a:r>
          </a:p>
          <a:p>
            <a:pPr lvl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62615-14EC-5379-4E3A-D0E5E0DCE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799" y="6356350"/>
            <a:ext cx="66520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87C43"/>
                </a:solidFill>
              </a:defRPr>
            </a:lvl1pPr>
          </a:lstStyle>
          <a:p>
            <a:fld id="{AB524469-C6BE-134B-A115-68126AF017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6A37BB9-10A1-8588-19D4-84B7656D1B50}"/>
              </a:ext>
            </a:extLst>
          </p:cNvPr>
          <p:cNvSpPr/>
          <p:nvPr userDrawn="1"/>
        </p:nvSpPr>
        <p:spPr>
          <a:xfrm flipV="1">
            <a:off x="838199" y="1303872"/>
            <a:ext cx="10515600" cy="78378"/>
          </a:xfrm>
          <a:prstGeom prst="rect">
            <a:avLst/>
          </a:prstGeom>
          <a:solidFill>
            <a:srgbClr val="D87C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17">
            <a:extLst>
              <a:ext uri="{FF2B5EF4-FFF2-40B4-BE49-F238E27FC236}">
                <a16:creationId xmlns:a16="http://schemas.microsoft.com/office/drawing/2014/main" id="{F892166A-94FF-8107-F4CE-4F509EA2917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72200" y="6243812"/>
            <a:ext cx="3388499" cy="533269"/>
          </a:xfrm>
        </p:spPr>
        <p:txBody>
          <a:bodyPr>
            <a:noAutofit/>
          </a:bodyPr>
          <a:lstStyle>
            <a:lvl1pPr marL="0" indent="0">
              <a:buNone/>
              <a:defRPr sz="1400" baseline="30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br>
              <a:rPr lang="en-US" dirty="0"/>
            </a:br>
            <a:r>
              <a:rPr lang="en-US" dirty="0"/>
              <a:t>[Title of the paper]</a:t>
            </a:r>
            <a:br>
              <a:rPr lang="en-US" dirty="0"/>
            </a:br>
            <a:r>
              <a:rPr lang="en-US" dirty="0"/>
              <a:t>[Presenter’s name]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1256BA8-CA82-61B2-BEA8-7DB0FA44F133}"/>
              </a:ext>
            </a:extLst>
          </p:cNvPr>
          <p:cNvCxnSpPr>
            <a:cxnSpLocks/>
          </p:cNvCxnSpPr>
          <p:nvPr userDrawn="1"/>
        </p:nvCxnSpPr>
        <p:spPr>
          <a:xfrm>
            <a:off x="6047691" y="6243812"/>
            <a:ext cx="0" cy="533269"/>
          </a:xfrm>
          <a:prstGeom prst="line">
            <a:avLst/>
          </a:prstGeom>
          <a:ln w="28575">
            <a:solidFill>
              <a:srgbClr val="BA98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7">
            <a:extLst>
              <a:ext uri="{FF2B5EF4-FFF2-40B4-BE49-F238E27FC236}">
                <a16:creationId xmlns:a16="http://schemas.microsoft.com/office/drawing/2014/main" id="{D26C0FBB-AF50-C060-64E1-9B1137D7D40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43848" y="6243812"/>
            <a:ext cx="2856818" cy="533269"/>
          </a:xfrm>
        </p:spPr>
        <p:txBody>
          <a:bodyPr>
            <a:noAutofit/>
          </a:bodyPr>
          <a:lstStyle>
            <a:lvl1pPr marL="0" indent="0">
              <a:buNone/>
              <a:defRPr sz="1400" baseline="30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5th International Conference on Building Energy and Environment – Montreal, Canada</a:t>
            </a:r>
            <a:endParaRPr lang="en-US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04C158DC-5744-4A6A-81DE-6CBA9F40B75D}"/>
              </a:ext>
            </a:extLst>
          </p:cNvPr>
          <p:cNvSpPr/>
          <p:nvPr userDrawn="1"/>
        </p:nvSpPr>
        <p:spPr>
          <a:xfrm>
            <a:off x="0" y="6056690"/>
            <a:ext cx="993194" cy="809548"/>
          </a:xfrm>
          <a:custGeom>
            <a:avLst/>
            <a:gdLst>
              <a:gd name="connsiteX0" fmla="*/ 746252 w 1492504"/>
              <a:gd name="connsiteY0" fmla="*/ 0 h 1216534"/>
              <a:gd name="connsiteX1" fmla="*/ 1492504 w 1492504"/>
              <a:gd name="connsiteY1" fmla="*/ 746252 h 1216534"/>
              <a:gd name="connsiteX2" fmla="*/ 1365056 w 1492504"/>
              <a:gd name="connsiteY2" fmla="*/ 1163489 h 1216534"/>
              <a:gd name="connsiteX3" fmla="*/ 1321290 w 1492504"/>
              <a:gd name="connsiteY3" fmla="*/ 1216534 h 1216534"/>
              <a:gd name="connsiteX4" fmla="*/ 171214 w 1492504"/>
              <a:gd name="connsiteY4" fmla="*/ 1216534 h 1216534"/>
              <a:gd name="connsiteX5" fmla="*/ 127448 w 1492504"/>
              <a:gd name="connsiteY5" fmla="*/ 1163489 h 1216534"/>
              <a:gd name="connsiteX6" fmla="*/ 0 w 1492504"/>
              <a:gd name="connsiteY6" fmla="*/ 746252 h 1216534"/>
              <a:gd name="connsiteX7" fmla="*/ 746252 w 1492504"/>
              <a:gd name="connsiteY7" fmla="*/ 0 h 1216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92504" h="1216534">
                <a:moveTo>
                  <a:pt x="746252" y="0"/>
                </a:moveTo>
                <a:cubicBezTo>
                  <a:pt x="1158396" y="0"/>
                  <a:pt x="1492504" y="334108"/>
                  <a:pt x="1492504" y="746252"/>
                </a:cubicBezTo>
                <a:cubicBezTo>
                  <a:pt x="1492504" y="900806"/>
                  <a:pt x="1445520" y="1044386"/>
                  <a:pt x="1365056" y="1163489"/>
                </a:cubicBezTo>
                <a:lnTo>
                  <a:pt x="1321290" y="1216534"/>
                </a:lnTo>
                <a:lnTo>
                  <a:pt x="171214" y="1216534"/>
                </a:lnTo>
                <a:lnTo>
                  <a:pt x="127448" y="1163489"/>
                </a:lnTo>
                <a:cubicBezTo>
                  <a:pt x="46984" y="1044386"/>
                  <a:pt x="0" y="900806"/>
                  <a:pt x="0" y="746252"/>
                </a:cubicBezTo>
                <a:cubicBezTo>
                  <a:pt x="0" y="334108"/>
                  <a:pt x="334108" y="0"/>
                  <a:pt x="74625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2" name="Picture 21" descr="A close up of a logo&#10;&#10;Description automatically generated">
            <a:extLst>
              <a:ext uri="{FF2B5EF4-FFF2-40B4-BE49-F238E27FC236}">
                <a16:creationId xmlns:a16="http://schemas.microsoft.com/office/drawing/2014/main" id="{78D1D06B-8F20-11BA-9A0E-F65636CBA2D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128" y="6163778"/>
            <a:ext cx="831285" cy="625903"/>
          </a:xfrm>
          <a:prstGeom prst="roundRect">
            <a:avLst>
              <a:gd name="adj" fmla="val 20125"/>
            </a:avLst>
          </a:prstGeom>
          <a:solidFill>
            <a:schemeClr val="bg1">
              <a:lumMod val="8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120292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E3EE4-15DB-567B-C598-F47BD65BD8C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465497"/>
            <a:ext cx="5181600" cy="4609123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/>
            </a:lvl1pPr>
          </a:lstStyle>
          <a:p>
            <a:pPr lvl="0"/>
            <a:r>
              <a:rPr lang="en-US" dirty="0"/>
              <a:t>Palatino Linotype Regular 24 </a:t>
            </a:r>
            <a:r>
              <a:rPr lang="en-US" dirty="0" err="1"/>
              <a:t>pt</a:t>
            </a:r>
            <a:endParaRPr lang="en-US" dirty="0"/>
          </a:p>
          <a:p>
            <a:pPr lvl="0"/>
            <a:r>
              <a:rPr lang="en-US" dirty="0"/>
              <a:t>Practice the presentation so you don’t exceed the timing</a:t>
            </a:r>
          </a:p>
          <a:p>
            <a:pPr lvl="0"/>
            <a:r>
              <a:rPr lang="en-US" dirty="0"/>
              <a:t>The following slides show examples of how to place visuals</a:t>
            </a:r>
          </a:p>
          <a:p>
            <a:pPr lvl="0"/>
            <a:r>
              <a:rPr lang="en-US" dirty="0"/>
              <a:t>The information given in this template is suggested. Presenters are encouraged, but not required to conform to these suggestions</a:t>
            </a:r>
          </a:p>
          <a:p>
            <a:pPr lvl="0"/>
            <a:r>
              <a:rPr lang="en-US" dirty="0"/>
              <a:t>See you soon in Montreal!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313B1C-3552-387A-DD44-1FAFD766C5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65497"/>
            <a:ext cx="5181600" cy="4609123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400"/>
            </a:lvl1pPr>
          </a:lstStyle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848A72DB-7BF3-031D-3E56-F9632124AA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7575"/>
            <a:ext cx="10515600" cy="1009651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941100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Headline lorem ipsum dolor sit</a:t>
            </a:r>
            <a:br>
              <a:rPr lang="en-US" dirty="0"/>
            </a:br>
            <a:r>
              <a:rPr lang="en-US" dirty="0"/>
              <a:t>[Century Gothic Bold 32 </a:t>
            </a:r>
            <a:r>
              <a:rPr lang="en-US" dirty="0" err="1"/>
              <a:t>pt</a:t>
            </a:r>
            <a:r>
              <a:rPr lang="en-US" dirty="0"/>
              <a:t>] 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0362636-F296-3516-E478-43A2E570B3CC}"/>
              </a:ext>
            </a:extLst>
          </p:cNvPr>
          <p:cNvSpPr/>
          <p:nvPr userDrawn="1"/>
        </p:nvSpPr>
        <p:spPr>
          <a:xfrm flipV="1">
            <a:off x="838199" y="1303872"/>
            <a:ext cx="10515600" cy="78378"/>
          </a:xfrm>
          <a:prstGeom prst="rect">
            <a:avLst/>
          </a:prstGeom>
          <a:solidFill>
            <a:srgbClr val="D87C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2FA71A6-DA04-71DC-6F66-C9F76F8B272F}"/>
              </a:ext>
            </a:extLst>
          </p:cNvPr>
          <p:cNvSpPr/>
          <p:nvPr userDrawn="1"/>
        </p:nvSpPr>
        <p:spPr>
          <a:xfrm>
            <a:off x="495300" y="6155540"/>
            <a:ext cx="11696700" cy="702460"/>
          </a:xfrm>
          <a:prstGeom prst="rect">
            <a:avLst/>
          </a:prstGeom>
          <a:solidFill>
            <a:srgbClr val="941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FCDEE697-2772-3E47-B4D3-F7220E2C3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799" y="6356350"/>
            <a:ext cx="66520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87C43"/>
                </a:solidFill>
              </a:defRPr>
            </a:lvl1pPr>
          </a:lstStyle>
          <a:p>
            <a:fld id="{AB524469-C6BE-134B-A115-68126AF017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89CD15A0-F4EC-81D6-A3D8-81654EF59E4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72200" y="6243812"/>
            <a:ext cx="3388499" cy="533269"/>
          </a:xfrm>
        </p:spPr>
        <p:txBody>
          <a:bodyPr>
            <a:noAutofit/>
          </a:bodyPr>
          <a:lstStyle>
            <a:lvl1pPr marL="0" indent="0">
              <a:buNone/>
              <a:defRPr sz="1400" baseline="30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br>
              <a:rPr lang="en-US" dirty="0"/>
            </a:br>
            <a:r>
              <a:rPr lang="en-US" dirty="0"/>
              <a:t>[Title of the paper]</a:t>
            </a:r>
            <a:br>
              <a:rPr lang="en-US" dirty="0"/>
            </a:br>
            <a:r>
              <a:rPr lang="en-US" dirty="0"/>
              <a:t>[Presenter’s name]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0923BC6-509D-CBB3-21BB-4D6E429E5FDE}"/>
              </a:ext>
            </a:extLst>
          </p:cNvPr>
          <p:cNvCxnSpPr>
            <a:cxnSpLocks/>
          </p:cNvCxnSpPr>
          <p:nvPr userDrawn="1"/>
        </p:nvCxnSpPr>
        <p:spPr>
          <a:xfrm>
            <a:off x="6047691" y="6243812"/>
            <a:ext cx="0" cy="533269"/>
          </a:xfrm>
          <a:prstGeom prst="line">
            <a:avLst/>
          </a:prstGeom>
          <a:ln w="28575">
            <a:solidFill>
              <a:srgbClr val="BA98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17">
            <a:extLst>
              <a:ext uri="{FF2B5EF4-FFF2-40B4-BE49-F238E27FC236}">
                <a16:creationId xmlns:a16="http://schemas.microsoft.com/office/drawing/2014/main" id="{757E11E4-8119-75D4-E7C6-A771961B97C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43848" y="6243812"/>
            <a:ext cx="2856818" cy="533269"/>
          </a:xfrm>
        </p:spPr>
        <p:txBody>
          <a:bodyPr>
            <a:noAutofit/>
          </a:bodyPr>
          <a:lstStyle>
            <a:lvl1pPr marL="0" indent="0">
              <a:buNone/>
              <a:defRPr sz="1400" baseline="30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5th International Conference on Building Energy and Environment – Montreal, Canada</a:t>
            </a:r>
            <a:endParaRPr lang="en-US" dirty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EE3DC959-2F6E-6560-D516-C62F9C7991B8}"/>
              </a:ext>
            </a:extLst>
          </p:cNvPr>
          <p:cNvSpPr/>
          <p:nvPr userDrawn="1"/>
        </p:nvSpPr>
        <p:spPr>
          <a:xfrm>
            <a:off x="0" y="6056690"/>
            <a:ext cx="993194" cy="809548"/>
          </a:xfrm>
          <a:custGeom>
            <a:avLst/>
            <a:gdLst>
              <a:gd name="connsiteX0" fmla="*/ 746252 w 1492504"/>
              <a:gd name="connsiteY0" fmla="*/ 0 h 1216534"/>
              <a:gd name="connsiteX1" fmla="*/ 1492504 w 1492504"/>
              <a:gd name="connsiteY1" fmla="*/ 746252 h 1216534"/>
              <a:gd name="connsiteX2" fmla="*/ 1365056 w 1492504"/>
              <a:gd name="connsiteY2" fmla="*/ 1163489 h 1216534"/>
              <a:gd name="connsiteX3" fmla="*/ 1321290 w 1492504"/>
              <a:gd name="connsiteY3" fmla="*/ 1216534 h 1216534"/>
              <a:gd name="connsiteX4" fmla="*/ 171214 w 1492504"/>
              <a:gd name="connsiteY4" fmla="*/ 1216534 h 1216534"/>
              <a:gd name="connsiteX5" fmla="*/ 127448 w 1492504"/>
              <a:gd name="connsiteY5" fmla="*/ 1163489 h 1216534"/>
              <a:gd name="connsiteX6" fmla="*/ 0 w 1492504"/>
              <a:gd name="connsiteY6" fmla="*/ 746252 h 1216534"/>
              <a:gd name="connsiteX7" fmla="*/ 746252 w 1492504"/>
              <a:gd name="connsiteY7" fmla="*/ 0 h 1216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92504" h="1216534">
                <a:moveTo>
                  <a:pt x="746252" y="0"/>
                </a:moveTo>
                <a:cubicBezTo>
                  <a:pt x="1158396" y="0"/>
                  <a:pt x="1492504" y="334108"/>
                  <a:pt x="1492504" y="746252"/>
                </a:cubicBezTo>
                <a:cubicBezTo>
                  <a:pt x="1492504" y="900806"/>
                  <a:pt x="1445520" y="1044386"/>
                  <a:pt x="1365056" y="1163489"/>
                </a:cubicBezTo>
                <a:lnTo>
                  <a:pt x="1321290" y="1216534"/>
                </a:lnTo>
                <a:lnTo>
                  <a:pt x="171214" y="1216534"/>
                </a:lnTo>
                <a:lnTo>
                  <a:pt x="127448" y="1163489"/>
                </a:lnTo>
                <a:cubicBezTo>
                  <a:pt x="46984" y="1044386"/>
                  <a:pt x="0" y="900806"/>
                  <a:pt x="0" y="746252"/>
                </a:cubicBezTo>
                <a:cubicBezTo>
                  <a:pt x="0" y="334108"/>
                  <a:pt x="334108" y="0"/>
                  <a:pt x="74625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6" name="Picture 25" descr="A close up of a logo&#10;&#10;Description automatically generated">
            <a:extLst>
              <a:ext uri="{FF2B5EF4-FFF2-40B4-BE49-F238E27FC236}">
                <a16:creationId xmlns:a16="http://schemas.microsoft.com/office/drawing/2014/main" id="{104A375E-F89A-4601-CC63-5941964AAA9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128" y="6163778"/>
            <a:ext cx="831285" cy="625903"/>
          </a:xfrm>
          <a:prstGeom prst="roundRect">
            <a:avLst>
              <a:gd name="adj" fmla="val 20125"/>
            </a:avLst>
          </a:prstGeom>
          <a:solidFill>
            <a:schemeClr val="bg1">
              <a:lumMod val="8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4133553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4DD6D-0B5A-0846-7366-D734866E6ED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49154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BA9866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Subtitles </a:t>
            </a:r>
            <a:br>
              <a:rPr lang="en-US" dirty="0"/>
            </a:br>
            <a:r>
              <a:rPr lang="en-US" dirty="0"/>
              <a:t>[Century Gothic Bold 24 </a:t>
            </a:r>
            <a:r>
              <a:rPr lang="en-US" dirty="0" err="1"/>
              <a:t>pt</a:t>
            </a:r>
            <a:r>
              <a:rPr lang="en-US" dirty="0"/>
              <a:t>]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E829B7-00BB-8E86-1560-2DBB8FB952F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315453"/>
            <a:ext cx="5157787" cy="3759168"/>
          </a:xfrm>
        </p:spPr>
        <p:txBody>
          <a:bodyPr/>
          <a:lstStyle/>
          <a:p>
            <a:pPr lvl="0"/>
            <a:r>
              <a:rPr lang="en-US" dirty="0"/>
              <a:t>Text or illustration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D3F90B-2D92-68FF-56AF-72D659018B3F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49154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BA9866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Subtitles </a:t>
            </a:r>
            <a:br>
              <a:rPr lang="en-US" dirty="0"/>
            </a:br>
            <a:r>
              <a:rPr lang="en-US" dirty="0"/>
              <a:t>[Century Gothic Bold 24 </a:t>
            </a:r>
            <a:r>
              <a:rPr lang="en-US" dirty="0" err="1"/>
              <a:t>pt</a:t>
            </a:r>
            <a:r>
              <a:rPr lang="en-US" dirty="0"/>
              <a:t>]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37C54F-AB7F-BB52-33FE-009AE71991FC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315453"/>
            <a:ext cx="5183188" cy="3759168"/>
          </a:xfrm>
        </p:spPr>
        <p:txBody>
          <a:bodyPr/>
          <a:lstStyle/>
          <a:p>
            <a:pPr lvl="0"/>
            <a:r>
              <a:rPr lang="en-US" dirty="0"/>
              <a:t>Text or illustration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51FB6DB-A5A1-E8A9-C572-3FCEAEA5B9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7575"/>
            <a:ext cx="10515600" cy="1009651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941100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Headline lorem ipsum dolor sit</a:t>
            </a:r>
            <a:br>
              <a:rPr lang="en-US" dirty="0"/>
            </a:br>
            <a:r>
              <a:rPr lang="en-US" dirty="0"/>
              <a:t>[Century Gothic Bold 32 </a:t>
            </a:r>
            <a:r>
              <a:rPr lang="en-US" dirty="0" err="1"/>
              <a:t>pt</a:t>
            </a:r>
            <a:r>
              <a:rPr lang="en-US" dirty="0"/>
              <a:t>] 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3778533-3C0D-95D8-14BF-2A34B99EE975}"/>
              </a:ext>
            </a:extLst>
          </p:cNvPr>
          <p:cNvSpPr/>
          <p:nvPr userDrawn="1"/>
        </p:nvSpPr>
        <p:spPr>
          <a:xfrm flipV="1">
            <a:off x="838199" y="1303872"/>
            <a:ext cx="10515600" cy="78378"/>
          </a:xfrm>
          <a:prstGeom prst="rect">
            <a:avLst/>
          </a:prstGeom>
          <a:solidFill>
            <a:srgbClr val="D87C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27AA47A-918F-542A-F06E-324D2543BACA}"/>
              </a:ext>
            </a:extLst>
          </p:cNvPr>
          <p:cNvSpPr/>
          <p:nvPr userDrawn="1"/>
        </p:nvSpPr>
        <p:spPr>
          <a:xfrm>
            <a:off x="495300" y="6155540"/>
            <a:ext cx="11696700" cy="702460"/>
          </a:xfrm>
          <a:prstGeom prst="rect">
            <a:avLst/>
          </a:prstGeom>
          <a:solidFill>
            <a:srgbClr val="941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AF9BA24D-B23C-35B0-B8BB-A360FD411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799" y="6356350"/>
            <a:ext cx="66520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87C43"/>
                </a:solidFill>
              </a:defRPr>
            </a:lvl1pPr>
          </a:lstStyle>
          <a:p>
            <a:fld id="{AB524469-C6BE-134B-A115-68126AF017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5CAD67BC-1816-1CCC-02CD-B7878BAB9B7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72200" y="6243812"/>
            <a:ext cx="3388499" cy="533269"/>
          </a:xfrm>
        </p:spPr>
        <p:txBody>
          <a:bodyPr>
            <a:noAutofit/>
          </a:bodyPr>
          <a:lstStyle>
            <a:lvl1pPr marL="0" indent="0">
              <a:buNone/>
              <a:defRPr sz="1400" baseline="30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br>
              <a:rPr lang="en-US" dirty="0"/>
            </a:br>
            <a:r>
              <a:rPr lang="en-US" dirty="0"/>
              <a:t>[Title of the paper]</a:t>
            </a:r>
            <a:br>
              <a:rPr lang="en-US" dirty="0"/>
            </a:br>
            <a:r>
              <a:rPr lang="en-US" dirty="0"/>
              <a:t>[Presenter’s name]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4850D21-8582-B14A-E2E3-82EB4C9B9EA7}"/>
              </a:ext>
            </a:extLst>
          </p:cNvPr>
          <p:cNvCxnSpPr>
            <a:cxnSpLocks/>
          </p:cNvCxnSpPr>
          <p:nvPr userDrawn="1"/>
        </p:nvCxnSpPr>
        <p:spPr>
          <a:xfrm>
            <a:off x="6047691" y="6243812"/>
            <a:ext cx="0" cy="533269"/>
          </a:xfrm>
          <a:prstGeom prst="line">
            <a:avLst/>
          </a:prstGeom>
          <a:ln w="28575">
            <a:solidFill>
              <a:srgbClr val="BA98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Placeholder 17">
            <a:extLst>
              <a:ext uri="{FF2B5EF4-FFF2-40B4-BE49-F238E27FC236}">
                <a16:creationId xmlns:a16="http://schemas.microsoft.com/office/drawing/2014/main" id="{DDBFD455-D565-7690-76DA-46FEC4561B3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43848" y="6243812"/>
            <a:ext cx="2856818" cy="533269"/>
          </a:xfrm>
        </p:spPr>
        <p:txBody>
          <a:bodyPr>
            <a:noAutofit/>
          </a:bodyPr>
          <a:lstStyle>
            <a:lvl1pPr marL="0" indent="0">
              <a:buNone/>
              <a:defRPr sz="1400" baseline="30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5th International Conference on Building Energy and Environment – Montreal, Canada</a:t>
            </a:r>
            <a:endParaRPr lang="en-US" dirty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60B81C02-58E1-414A-6A16-AD5AC505C7BB}"/>
              </a:ext>
            </a:extLst>
          </p:cNvPr>
          <p:cNvSpPr/>
          <p:nvPr userDrawn="1"/>
        </p:nvSpPr>
        <p:spPr>
          <a:xfrm>
            <a:off x="0" y="6056690"/>
            <a:ext cx="993194" cy="809548"/>
          </a:xfrm>
          <a:custGeom>
            <a:avLst/>
            <a:gdLst>
              <a:gd name="connsiteX0" fmla="*/ 746252 w 1492504"/>
              <a:gd name="connsiteY0" fmla="*/ 0 h 1216534"/>
              <a:gd name="connsiteX1" fmla="*/ 1492504 w 1492504"/>
              <a:gd name="connsiteY1" fmla="*/ 746252 h 1216534"/>
              <a:gd name="connsiteX2" fmla="*/ 1365056 w 1492504"/>
              <a:gd name="connsiteY2" fmla="*/ 1163489 h 1216534"/>
              <a:gd name="connsiteX3" fmla="*/ 1321290 w 1492504"/>
              <a:gd name="connsiteY3" fmla="*/ 1216534 h 1216534"/>
              <a:gd name="connsiteX4" fmla="*/ 171214 w 1492504"/>
              <a:gd name="connsiteY4" fmla="*/ 1216534 h 1216534"/>
              <a:gd name="connsiteX5" fmla="*/ 127448 w 1492504"/>
              <a:gd name="connsiteY5" fmla="*/ 1163489 h 1216534"/>
              <a:gd name="connsiteX6" fmla="*/ 0 w 1492504"/>
              <a:gd name="connsiteY6" fmla="*/ 746252 h 1216534"/>
              <a:gd name="connsiteX7" fmla="*/ 746252 w 1492504"/>
              <a:gd name="connsiteY7" fmla="*/ 0 h 1216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92504" h="1216534">
                <a:moveTo>
                  <a:pt x="746252" y="0"/>
                </a:moveTo>
                <a:cubicBezTo>
                  <a:pt x="1158396" y="0"/>
                  <a:pt x="1492504" y="334108"/>
                  <a:pt x="1492504" y="746252"/>
                </a:cubicBezTo>
                <a:cubicBezTo>
                  <a:pt x="1492504" y="900806"/>
                  <a:pt x="1445520" y="1044386"/>
                  <a:pt x="1365056" y="1163489"/>
                </a:cubicBezTo>
                <a:lnTo>
                  <a:pt x="1321290" y="1216534"/>
                </a:lnTo>
                <a:lnTo>
                  <a:pt x="171214" y="1216534"/>
                </a:lnTo>
                <a:lnTo>
                  <a:pt x="127448" y="1163489"/>
                </a:lnTo>
                <a:cubicBezTo>
                  <a:pt x="46984" y="1044386"/>
                  <a:pt x="0" y="900806"/>
                  <a:pt x="0" y="746252"/>
                </a:cubicBezTo>
                <a:cubicBezTo>
                  <a:pt x="0" y="334108"/>
                  <a:pt x="334108" y="0"/>
                  <a:pt x="74625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8" name="Picture 27" descr="A close up of a logo&#10;&#10;Description automatically generated">
            <a:extLst>
              <a:ext uri="{FF2B5EF4-FFF2-40B4-BE49-F238E27FC236}">
                <a16:creationId xmlns:a16="http://schemas.microsoft.com/office/drawing/2014/main" id="{401E2D98-1375-DBCF-C3DD-2352FD6027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128" y="6163778"/>
            <a:ext cx="831285" cy="625903"/>
          </a:xfrm>
          <a:prstGeom prst="roundRect">
            <a:avLst>
              <a:gd name="adj" fmla="val 20125"/>
            </a:avLst>
          </a:prstGeom>
          <a:solidFill>
            <a:schemeClr val="bg1">
              <a:lumMod val="8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27234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471EBE2D-3D9B-DF8D-276C-0AA20DCAFA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7575"/>
            <a:ext cx="10515600" cy="1009651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941100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Headline lorem ipsum dolor sit</a:t>
            </a:r>
            <a:br>
              <a:rPr lang="en-US" dirty="0"/>
            </a:br>
            <a:r>
              <a:rPr lang="en-US" dirty="0"/>
              <a:t>[Century Gothic Bold 32 </a:t>
            </a:r>
            <a:r>
              <a:rPr lang="en-US" dirty="0" err="1"/>
              <a:t>pt</a:t>
            </a:r>
            <a:r>
              <a:rPr lang="en-US" dirty="0"/>
              <a:t>] 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65E09C-C726-75CD-F243-F6D8CE3245D6}"/>
              </a:ext>
            </a:extLst>
          </p:cNvPr>
          <p:cNvSpPr/>
          <p:nvPr userDrawn="1"/>
        </p:nvSpPr>
        <p:spPr>
          <a:xfrm flipV="1">
            <a:off x="838199" y="1303872"/>
            <a:ext cx="10515600" cy="78378"/>
          </a:xfrm>
          <a:prstGeom prst="rect">
            <a:avLst/>
          </a:prstGeom>
          <a:solidFill>
            <a:srgbClr val="D87C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899856A-C46E-9FD9-2F36-76AB34D3C60C}"/>
              </a:ext>
            </a:extLst>
          </p:cNvPr>
          <p:cNvSpPr/>
          <p:nvPr userDrawn="1"/>
        </p:nvSpPr>
        <p:spPr>
          <a:xfrm>
            <a:off x="495300" y="6155540"/>
            <a:ext cx="11696700" cy="702460"/>
          </a:xfrm>
          <a:prstGeom prst="rect">
            <a:avLst/>
          </a:prstGeom>
          <a:solidFill>
            <a:srgbClr val="941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B04F40D-EE98-4323-AFED-D0EAEF742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799" y="6356350"/>
            <a:ext cx="66520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87C43"/>
                </a:solidFill>
              </a:defRPr>
            </a:lvl1pPr>
          </a:lstStyle>
          <a:p>
            <a:fld id="{AB524469-C6BE-134B-A115-68126AF017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D5FE79EF-C483-5B4A-0EAE-5BD574E009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72200" y="6243812"/>
            <a:ext cx="3388499" cy="533269"/>
          </a:xfrm>
        </p:spPr>
        <p:txBody>
          <a:bodyPr>
            <a:noAutofit/>
          </a:bodyPr>
          <a:lstStyle>
            <a:lvl1pPr marL="0" indent="0">
              <a:buNone/>
              <a:defRPr sz="1400" baseline="30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br>
              <a:rPr lang="en-US" dirty="0"/>
            </a:br>
            <a:r>
              <a:rPr lang="en-US" dirty="0"/>
              <a:t>[Title of the paper]</a:t>
            </a:r>
            <a:br>
              <a:rPr lang="en-US" dirty="0"/>
            </a:br>
            <a:r>
              <a:rPr lang="en-US" dirty="0"/>
              <a:t>[Presenter’s name]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FCDAB8C-023A-75E6-08DF-9AACF93B850B}"/>
              </a:ext>
            </a:extLst>
          </p:cNvPr>
          <p:cNvCxnSpPr>
            <a:cxnSpLocks/>
          </p:cNvCxnSpPr>
          <p:nvPr userDrawn="1"/>
        </p:nvCxnSpPr>
        <p:spPr>
          <a:xfrm>
            <a:off x="6047691" y="6243812"/>
            <a:ext cx="0" cy="533269"/>
          </a:xfrm>
          <a:prstGeom prst="line">
            <a:avLst/>
          </a:prstGeom>
          <a:ln w="28575">
            <a:solidFill>
              <a:srgbClr val="BA98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75D8E771-EEC7-5904-2693-8513DDEB9C8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43848" y="6243812"/>
            <a:ext cx="2856818" cy="533269"/>
          </a:xfrm>
        </p:spPr>
        <p:txBody>
          <a:bodyPr>
            <a:noAutofit/>
          </a:bodyPr>
          <a:lstStyle>
            <a:lvl1pPr marL="0" indent="0">
              <a:buNone/>
              <a:defRPr sz="1400" baseline="30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5th International Conference on Building Energy and Environment – Montreal, Canada</a:t>
            </a:r>
            <a:endParaRPr lang="en-US" dirty="0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010D18B2-E191-CDA4-4B49-EBA5640F07B0}"/>
              </a:ext>
            </a:extLst>
          </p:cNvPr>
          <p:cNvSpPr/>
          <p:nvPr userDrawn="1"/>
        </p:nvSpPr>
        <p:spPr>
          <a:xfrm>
            <a:off x="0" y="6056690"/>
            <a:ext cx="993194" cy="809548"/>
          </a:xfrm>
          <a:custGeom>
            <a:avLst/>
            <a:gdLst>
              <a:gd name="connsiteX0" fmla="*/ 746252 w 1492504"/>
              <a:gd name="connsiteY0" fmla="*/ 0 h 1216534"/>
              <a:gd name="connsiteX1" fmla="*/ 1492504 w 1492504"/>
              <a:gd name="connsiteY1" fmla="*/ 746252 h 1216534"/>
              <a:gd name="connsiteX2" fmla="*/ 1365056 w 1492504"/>
              <a:gd name="connsiteY2" fmla="*/ 1163489 h 1216534"/>
              <a:gd name="connsiteX3" fmla="*/ 1321290 w 1492504"/>
              <a:gd name="connsiteY3" fmla="*/ 1216534 h 1216534"/>
              <a:gd name="connsiteX4" fmla="*/ 171214 w 1492504"/>
              <a:gd name="connsiteY4" fmla="*/ 1216534 h 1216534"/>
              <a:gd name="connsiteX5" fmla="*/ 127448 w 1492504"/>
              <a:gd name="connsiteY5" fmla="*/ 1163489 h 1216534"/>
              <a:gd name="connsiteX6" fmla="*/ 0 w 1492504"/>
              <a:gd name="connsiteY6" fmla="*/ 746252 h 1216534"/>
              <a:gd name="connsiteX7" fmla="*/ 746252 w 1492504"/>
              <a:gd name="connsiteY7" fmla="*/ 0 h 1216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92504" h="1216534">
                <a:moveTo>
                  <a:pt x="746252" y="0"/>
                </a:moveTo>
                <a:cubicBezTo>
                  <a:pt x="1158396" y="0"/>
                  <a:pt x="1492504" y="334108"/>
                  <a:pt x="1492504" y="746252"/>
                </a:cubicBezTo>
                <a:cubicBezTo>
                  <a:pt x="1492504" y="900806"/>
                  <a:pt x="1445520" y="1044386"/>
                  <a:pt x="1365056" y="1163489"/>
                </a:cubicBezTo>
                <a:lnTo>
                  <a:pt x="1321290" y="1216534"/>
                </a:lnTo>
                <a:lnTo>
                  <a:pt x="171214" y="1216534"/>
                </a:lnTo>
                <a:lnTo>
                  <a:pt x="127448" y="1163489"/>
                </a:lnTo>
                <a:cubicBezTo>
                  <a:pt x="46984" y="1044386"/>
                  <a:pt x="0" y="900806"/>
                  <a:pt x="0" y="746252"/>
                </a:cubicBezTo>
                <a:cubicBezTo>
                  <a:pt x="0" y="334108"/>
                  <a:pt x="334108" y="0"/>
                  <a:pt x="74625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4" name="Picture 23" descr="A close up of a logo&#10;&#10;Description automatically generated">
            <a:extLst>
              <a:ext uri="{FF2B5EF4-FFF2-40B4-BE49-F238E27FC236}">
                <a16:creationId xmlns:a16="http://schemas.microsoft.com/office/drawing/2014/main" id="{8D53535D-8989-418F-AADD-A0C832392D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128" y="6163778"/>
            <a:ext cx="831285" cy="625903"/>
          </a:xfrm>
          <a:prstGeom prst="roundRect">
            <a:avLst>
              <a:gd name="adj" fmla="val 20125"/>
            </a:avLst>
          </a:prstGeom>
          <a:solidFill>
            <a:schemeClr val="bg1">
              <a:lumMod val="8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660036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8842604-AF66-41A8-C08A-4F6F2C400446}"/>
              </a:ext>
            </a:extLst>
          </p:cNvPr>
          <p:cNvSpPr/>
          <p:nvPr userDrawn="1"/>
        </p:nvSpPr>
        <p:spPr>
          <a:xfrm>
            <a:off x="469900" y="6155540"/>
            <a:ext cx="11722100" cy="702460"/>
          </a:xfrm>
          <a:prstGeom prst="rect">
            <a:avLst/>
          </a:prstGeom>
          <a:solidFill>
            <a:srgbClr val="941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759E25B-28B4-2F0E-B334-65C8671EC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799" y="6356350"/>
            <a:ext cx="66520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87C43"/>
                </a:solidFill>
              </a:defRPr>
            </a:lvl1pPr>
          </a:lstStyle>
          <a:p>
            <a:fld id="{AB524469-C6BE-134B-A115-68126AF017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ext Placeholder 17">
            <a:extLst>
              <a:ext uri="{FF2B5EF4-FFF2-40B4-BE49-F238E27FC236}">
                <a16:creationId xmlns:a16="http://schemas.microsoft.com/office/drawing/2014/main" id="{DE66D79D-E02E-F8FD-CD3C-BCF76A98925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72200" y="6243812"/>
            <a:ext cx="3388499" cy="533269"/>
          </a:xfrm>
        </p:spPr>
        <p:txBody>
          <a:bodyPr>
            <a:noAutofit/>
          </a:bodyPr>
          <a:lstStyle>
            <a:lvl1pPr marL="0" indent="0">
              <a:buNone/>
              <a:defRPr sz="1400" baseline="30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br>
              <a:rPr lang="en-US" dirty="0"/>
            </a:br>
            <a:r>
              <a:rPr lang="en-US" dirty="0"/>
              <a:t>[Title of the paper]</a:t>
            </a:r>
            <a:br>
              <a:rPr lang="en-US" dirty="0"/>
            </a:br>
            <a:r>
              <a:rPr lang="en-US" dirty="0"/>
              <a:t>[Presenter’s name]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9D7E401-3170-FC4A-573A-743A234E76DD}"/>
              </a:ext>
            </a:extLst>
          </p:cNvPr>
          <p:cNvCxnSpPr>
            <a:cxnSpLocks/>
          </p:cNvCxnSpPr>
          <p:nvPr userDrawn="1"/>
        </p:nvCxnSpPr>
        <p:spPr>
          <a:xfrm>
            <a:off x="6047691" y="6243812"/>
            <a:ext cx="0" cy="533269"/>
          </a:xfrm>
          <a:prstGeom prst="line">
            <a:avLst/>
          </a:prstGeom>
          <a:ln w="28575">
            <a:solidFill>
              <a:srgbClr val="BA98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513FA8F1-70A9-C805-1C0D-7074DC63535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43848" y="6243812"/>
            <a:ext cx="2856818" cy="533269"/>
          </a:xfrm>
        </p:spPr>
        <p:txBody>
          <a:bodyPr>
            <a:noAutofit/>
          </a:bodyPr>
          <a:lstStyle>
            <a:lvl1pPr marL="0" indent="0">
              <a:buNone/>
              <a:defRPr sz="1400" baseline="30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5th International Conference on Building Energy and Environment – Montreal, Canada</a:t>
            </a:r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2480EB56-8262-D544-889B-5009DF60002A}"/>
              </a:ext>
            </a:extLst>
          </p:cNvPr>
          <p:cNvSpPr/>
          <p:nvPr userDrawn="1"/>
        </p:nvSpPr>
        <p:spPr>
          <a:xfrm>
            <a:off x="0" y="6056690"/>
            <a:ext cx="993194" cy="809548"/>
          </a:xfrm>
          <a:custGeom>
            <a:avLst/>
            <a:gdLst>
              <a:gd name="connsiteX0" fmla="*/ 746252 w 1492504"/>
              <a:gd name="connsiteY0" fmla="*/ 0 h 1216534"/>
              <a:gd name="connsiteX1" fmla="*/ 1492504 w 1492504"/>
              <a:gd name="connsiteY1" fmla="*/ 746252 h 1216534"/>
              <a:gd name="connsiteX2" fmla="*/ 1365056 w 1492504"/>
              <a:gd name="connsiteY2" fmla="*/ 1163489 h 1216534"/>
              <a:gd name="connsiteX3" fmla="*/ 1321290 w 1492504"/>
              <a:gd name="connsiteY3" fmla="*/ 1216534 h 1216534"/>
              <a:gd name="connsiteX4" fmla="*/ 171214 w 1492504"/>
              <a:gd name="connsiteY4" fmla="*/ 1216534 h 1216534"/>
              <a:gd name="connsiteX5" fmla="*/ 127448 w 1492504"/>
              <a:gd name="connsiteY5" fmla="*/ 1163489 h 1216534"/>
              <a:gd name="connsiteX6" fmla="*/ 0 w 1492504"/>
              <a:gd name="connsiteY6" fmla="*/ 746252 h 1216534"/>
              <a:gd name="connsiteX7" fmla="*/ 746252 w 1492504"/>
              <a:gd name="connsiteY7" fmla="*/ 0 h 1216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92504" h="1216534">
                <a:moveTo>
                  <a:pt x="746252" y="0"/>
                </a:moveTo>
                <a:cubicBezTo>
                  <a:pt x="1158396" y="0"/>
                  <a:pt x="1492504" y="334108"/>
                  <a:pt x="1492504" y="746252"/>
                </a:cubicBezTo>
                <a:cubicBezTo>
                  <a:pt x="1492504" y="900806"/>
                  <a:pt x="1445520" y="1044386"/>
                  <a:pt x="1365056" y="1163489"/>
                </a:cubicBezTo>
                <a:lnTo>
                  <a:pt x="1321290" y="1216534"/>
                </a:lnTo>
                <a:lnTo>
                  <a:pt x="171214" y="1216534"/>
                </a:lnTo>
                <a:lnTo>
                  <a:pt x="127448" y="1163489"/>
                </a:lnTo>
                <a:cubicBezTo>
                  <a:pt x="46984" y="1044386"/>
                  <a:pt x="0" y="900806"/>
                  <a:pt x="0" y="746252"/>
                </a:cubicBezTo>
                <a:cubicBezTo>
                  <a:pt x="0" y="334108"/>
                  <a:pt x="334108" y="0"/>
                  <a:pt x="74625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" name="Picture 19" descr="A close up of a logo&#10;&#10;Description automatically generated">
            <a:extLst>
              <a:ext uri="{FF2B5EF4-FFF2-40B4-BE49-F238E27FC236}">
                <a16:creationId xmlns:a16="http://schemas.microsoft.com/office/drawing/2014/main" id="{AE37B8F1-D7C6-6505-BDBA-FBDB462277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128" y="6163778"/>
            <a:ext cx="831285" cy="625903"/>
          </a:xfrm>
          <a:prstGeom prst="roundRect">
            <a:avLst>
              <a:gd name="adj" fmla="val 20125"/>
            </a:avLst>
          </a:prstGeom>
          <a:solidFill>
            <a:schemeClr val="bg1">
              <a:lumMod val="8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873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F33F4-3CB0-4923-E570-5490466256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4947237" cy="1600200"/>
          </a:xfrm>
        </p:spPr>
        <p:txBody>
          <a:bodyPr anchor="b"/>
          <a:lstStyle>
            <a:lvl1pPr>
              <a:defRPr sz="3200">
                <a:solidFill>
                  <a:srgbClr val="941100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CB5DC-7055-BE0A-5995-A65AFFCA7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7691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D59947-74BF-071D-47ED-8BF11246B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947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39F403B-B020-69B5-6946-8BD8785063F2}"/>
              </a:ext>
            </a:extLst>
          </p:cNvPr>
          <p:cNvSpPr/>
          <p:nvPr userDrawn="1"/>
        </p:nvSpPr>
        <p:spPr>
          <a:xfrm flipV="1">
            <a:off x="836612" y="1965200"/>
            <a:ext cx="4947237" cy="92199"/>
          </a:xfrm>
          <a:prstGeom prst="rect">
            <a:avLst/>
          </a:prstGeom>
          <a:solidFill>
            <a:srgbClr val="D87C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CB50401-2888-8816-4B68-ECA4F1B96C23}"/>
              </a:ext>
            </a:extLst>
          </p:cNvPr>
          <p:cNvSpPr/>
          <p:nvPr userDrawn="1"/>
        </p:nvSpPr>
        <p:spPr>
          <a:xfrm>
            <a:off x="495300" y="6155540"/>
            <a:ext cx="11696700" cy="702460"/>
          </a:xfrm>
          <a:prstGeom prst="rect">
            <a:avLst/>
          </a:prstGeom>
          <a:solidFill>
            <a:srgbClr val="941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FC75419-8459-99C8-862B-34E141748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799" y="6356350"/>
            <a:ext cx="66520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87C43"/>
                </a:solidFill>
              </a:defRPr>
            </a:lvl1pPr>
          </a:lstStyle>
          <a:p>
            <a:fld id="{AB524469-C6BE-134B-A115-68126AF017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 Placeholder 17">
            <a:extLst>
              <a:ext uri="{FF2B5EF4-FFF2-40B4-BE49-F238E27FC236}">
                <a16:creationId xmlns:a16="http://schemas.microsoft.com/office/drawing/2014/main" id="{1041E9AC-4BC7-655A-C9B7-B06EFCD8B99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72200" y="6243812"/>
            <a:ext cx="3388499" cy="533269"/>
          </a:xfrm>
        </p:spPr>
        <p:txBody>
          <a:bodyPr>
            <a:noAutofit/>
          </a:bodyPr>
          <a:lstStyle>
            <a:lvl1pPr marL="0" indent="0">
              <a:buNone/>
              <a:defRPr sz="1400" baseline="30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br>
              <a:rPr lang="en-US" dirty="0"/>
            </a:br>
            <a:r>
              <a:rPr lang="en-US" dirty="0"/>
              <a:t>[Title of the paper]</a:t>
            </a:r>
            <a:br>
              <a:rPr lang="en-US" dirty="0"/>
            </a:br>
            <a:r>
              <a:rPr lang="en-US" dirty="0"/>
              <a:t>[Presenter’s name]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F461E2F-EE8D-05A5-CB02-A7A09AAF53AE}"/>
              </a:ext>
            </a:extLst>
          </p:cNvPr>
          <p:cNvCxnSpPr>
            <a:cxnSpLocks/>
          </p:cNvCxnSpPr>
          <p:nvPr userDrawn="1"/>
        </p:nvCxnSpPr>
        <p:spPr>
          <a:xfrm>
            <a:off x="6047691" y="6243812"/>
            <a:ext cx="0" cy="533269"/>
          </a:xfrm>
          <a:prstGeom prst="line">
            <a:avLst/>
          </a:prstGeom>
          <a:ln w="28575">
            <a:solidFill>
              <a:srgbClr val="BA98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8D80839A-9060-33BC-0BE1-536473D2293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43848" y="6243812"/>
            <a:ext cx="2856818" cy="533269"/>
          </a:xfrm>
        </p:spPr>
        <p:txBody>
          <a:bodyPr>
            <a:noAutofit/>
          </a:bodyPr>
          <a:lstStyle>
            <a:lvl1pPr marL="0" indent="0">
              <a:buNone/>
              <a:defRPr sz="1400" baseline="30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5th International Conference on Building Energy and Environment – Montreal, Canada</a:t>
            </a:r>
            <a:endParaRPr lang="en-US" dirty="0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74F5565C-71A4-C073-91F2-0FC150AE362A}"/>
              </a:ext>
            </a:extLst>
          </p:cNvPr>
          <p:cNvSpPr/>
          <p:nvPr userDrawn="1"/>
        </p:nvSpPr>
        <p:spPr>
          <a:xfrm>
            <a:off x="0" y="6056690"/>
            <a:ext cx="993194" cy="809548"/>
          </a:xfrm>
          <a:custGeom>
            <a:avLst/>
            <a:gdLst>
              <a:gd name="connsiteX0" fmla="*/ 746252 w 1492504"/>
              <a:gd name="connsiteY0" fmla="*/ 0 h 1216534"/>
              <a:gd name="connsiteX1" fmla="*/ 1492504 w 1492504"/>
              <a:gd name="connsiteY1" fmla="*/ 746252 h 1216534"/>
              <a:gd name="connsiteX2" fmla="*/ 1365056 w 1492504"/>
              <a:gd name="connsiteY2" fmla="*/ 1163489 h 1216534"/>
              <a:gd name="connsiteX3" fmla="*/ 1321290 w 1492504"/>
              <a:gd name="connsiteY3" fmla="*/ 1216534 h 1216534"/>
              <a:gd name="connsiteX4" fmla="*/ 171214 w 1492504"/>
              <a:gd name="connsiteY4" fmla="*/ 1216534 h 1216534"/>
              <a:gd name="connsiteX5" fmla="*/ 127448 w 1492504"/>
              <a:gd name="connsiteY5" fmla="*/ 1163489 h 1216534"/>
              <a:gd name="connsiteX6" fmla="*/ 0 w 1492504"/>
              <a:gd name="connsiteY6" fmla="*/ 746252 h 1216534"/>
              <a:gd name="connsiteX7" fmla="*/ 746252 w 1492504"/>
              <a:gd name="connsiteY7" fmla="*/ 0 h 1216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92504" h="1216534">
                <a:moveTo>
                  <a:pt x="746252" y="0"/>
                </a:moveTo>
                <a:cubicBezTo>
                  <a:pt x="1158396" y="0"/>
                  <a:pt x="1492504" y="334108"/>
                  <a:pt x="1492504" y="746252"/>
                </a:cubicBezTo>
                <a:cubicBezTo>
                  <a:pt x="1492504" y="900806"/>
                  <a:pt x="1445520" y="1044386"/>
                  <a:pt x="1365056" y="1163489"/>
                </a:cubicBezTo>
                <a:lnTo>
                  <a:pt x="1321290" y="1216534"/>
                </a:lnTo>
                <a:lnTo>
                  <a:pt x="171214" y="1216534"/>
                </a:lnTo>
                <a:lnTo>
                  <a:pt x="127448" y="1163489"/>
                </a:lnTo>
                <a:cubicBezTo>
                  <a:pt x="46984" y="1044386"/>
                  <a:pt x="0" y="900806"/>
                  <a:pt x="0" y="746252"/>
                </a:cubicBezTo>
                <a:cubicBezTo>
                  <a:pt x="0" y="334108"/>
                  <a:pt x="334108" y="0"/>
                  <a:pt x="74625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5" name="Picture 24" descr="A close up of a logo&#10;&#10;Description automatically generated">
            <a:extLst>
              <a:ext uri="{FF2B5EF4-FFF2-40B4-BE49-F238E27FC236}">
                <a16:creationId xmlns:a16="http://schemas.microsoft.com/office/drawing/2014/main" id="{B8CFC1C0-D488-838E-7EFB-8709E2D372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128" y="6163778"/>
            <a:ext cx="831285" cy="625903"/>
          </a:xfrm>
          <a:prstGeom prst="roundRect">
            <a:avLst>
              <a:gd name="adj" fmla="val 20125"/>
            </a:avLst>
          </a:prstGeom>
          <a:solidFill>
            <a:schemeClr val="bg1">
              <a:lumMod val="8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97004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AE628-4087-D3E8-3191-E77A4E435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941100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64E920-96AF-930E-C7C9-2D91B75247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F1A2B1-EA8B-4DC0-4246-5770DDED8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7AC7E-AA5E-3D32-D599-87A5EB4297D4}"/>
              </a:ext>
            </a:extLst>
          </p:cNvPr>
          <p:cNvSpPr/>
          <p:nvPr userDrawn="1"/>
        </p:nvSpPr>
        <p:spPr>
          <a:xfrm flipV="1">
            <a:off x="836612" y="1965201"/>
            <a:ext cx="3932237" cy="92199"/>
          </a:xfrm>
          <a:prstGeom prst="rect">
            <a:avLst/>
          </a:prstGeom>
          <a:solidFill>
            <a:srgbClr val="D87C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03A60EE-EE2B-6206-ECF0-4DFA59CA943A}"/>
              </a:ext>
            </a:extLst>
          </p:cNvPr>
          <p:cNvSpPr/>
          <p:nvPr userDrawn="1"/>
        </p:nvSpPr>
        <p:spPr>
          <a:xfrm>
            <a:off x="495300" y="6155540"/>
            <a:ext cx="11696700" cy="702460"/>
          </a:xfrm>
          <a:prstGeom prst="rect">
            <a:avLst/>
          </a:prstGeom>
          <a:solidFill>
            <a:srgbClr val="941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824A02BB-A8DD-D3EE-756C-EA8D41E90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799" y="6356350"/>
            <a:ext cx="66520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87C43"/>
                </a:solidFill>
              </a:defRPr>
            </a:lvl1pPr>
          </a:lstStyle>
          <a:p>
            <a:fld id="{AB524469-C6BE-134B-A115-68126AF017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 Placeholder 17">
            <a:extLst>
              <a:ext uri="{FF2B5EF4-FFF2-40B4-BE49-F238E27FC236}">
                <a16:creationId xmlns:a16="http://schemas.microsoft.com/office/drawing/2014/main" id="{13D1B15C-CB22-260B-365A-BA5724E186A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72200" y="6243812"/>
            <a:ext cx="3388499" cy="533269"/>
          </a:xfrm>
        </p:spPr>
        <p:txBody>
          <a:bodyPr>
            <a:noAutofit/>
          </a:bodyPr>
          <a:lstStyle>
            <a:lvl1pPr marL="0" indent="0">
              <a:buNone/>
              <a:defRPr sz="1400" baseline="30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br>
              <a:rPr lang="en-US" dirty="0"/>
            </a:br>
            <a:r>
              <a:rPr lang="en-US" dirty="0"/>
              <a:t>[Title of the paper]</a:t>
            </a:r>
            <a:br>
              <a:rPr lang="en-US" dirty="0"/>
            </a:br>
            <a:r>
              <a:rPr lang="en-US" dirty="0"/>
              <a:t>[Presenter’s name]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7340DDE-8BCB-B2B7-1706-2BFDD7DD052A}"/>
              </a:ext>
            </a:extLst>
          </p:cNvPr>
          <p:cNvCxnSpPr>
            <a:cxnSpLocks/>
          </p:cNvCxnSpPr>
          <p:nvPr userDrawn="1"/>
        </p:nvCxnSpPr>
        <p:spPr>
          <a:xfrm>
            <a:off x="6047691" y="6243812"/>
            <a:ext cx="0" cy="533269"/>
          </a:xfrm>
          <a:prstGeom prst="line">
            <a:avLst/>
          </a:prstGeom>
          <a:ln w="28575">
            <a:solidFill>
              <a:srgbClr val="BA98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42E40620-2364-D3EE-3E66-412AC4082B9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43848" y="6243812"/>
            <a:ext cx="2856818" cy="533269"/>
          </a:xfrm>
        </p:spPr>
        <p:txBody>
          <a:bodyPr>
            <a:noAutofit/>
          </a:bodyPr>
          <a:lstStyle>
            <a:lvl1pPr marL="0" indent="0">
              <a:buNone/>
              <a:defRPr sz="1400" baseline="30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5th International Conference on Building Energy and Environment – Montreal, Canada</a:t>
            </a:r>
            <a:endParaRPr lang="en-US" dirty="0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01C78051-E056-3DDE-CCF1-7A9C4DD19313}"/>
              </a:ext>
            </a:extLst>
          </p:cNvPr>
          <p:cNvSpPr/>
          <p:nvPr userDrawn="1"/>
        </p:nvSpPr>
        <p:spPr>
          <a:xfrm>
            <a:off x="0" y="6056690"/>
            <a:ext cx="993194" cy="809548"/>
          </a:xfrm>
          <a:custGeom>
            <a:avLst/>
            <a:gdLst>
              <a:gd name="connsiteX0" fmla="*/ 746252 w 1492504"/>
              <a:gd name="connsiteY0" fmla="*/ 0 h 1216534"/>
              <a:gd name="connsiteX1" fmla="*/ 1492504 w 1492504"/>
              <a:gd name="connsiteY1" fmla="*/ 746252 h 1216534"/>
              <a:gd name="connsiteX2" fmla="*/ 1365056 w 1492504"/>
              <a:gd name="connsiteY2" fmla="*/ 1163489 h 1216534"/>
              <a:gd name="connsiteX3" fmla="*/ 1321290 w 1492504"/>
              <a:gd name="connsiteY3" fmla="*/ 1216534 h 1216534"/>
              <a:gd name="connsiteX4" fmla="*/ 171214 w 1492504"/>
              <a:gd name="connsiteY4" fmla="*/ 1216534 h 1216534"/>
              <a:gd name="connsiteX5" fmla="*/ 127448 w 1492504"/>
              <a:gd name="connsiteY5" fmla="*/ 1163489 h 1216534"/>
              <a:gd name="connsiteX6" fmla="*/ 0 w 1492504"/>
              <a:gd name="connsiteY6" fmla="*/ 746252 h 1216534"/>
              <a:gd name="connsiteX7" fmla="*/ 746252 w 1492504"/>
              <a:gd name="connsiteY7" fmla="*/ 0 h 1216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92504" h="1216534">
                <a:moveTo>
                  <a:pt x="746252" y="0"/>
                </a:moveTo>
                <a:cubicBezTo>
                  <a:pt x="1158396" y="0"/>
                  <a:pt x="1492504" y="334108"/>
                  <a:pt x="1492504" y="746252"/>
                </a:cubicBezTo>
                <a:cubicBezTo>
                  <a:pt x="1492504" y="900806"/>
                  <a:pt x="1445520" y="1044386"/>
                  <a:pt x="1365056" y="1163489"/>
                </a:cubicBezTo>
                <a:lnTo>
                  <a:pt x="1321290" y="1216534"/>
                </a:lnTo>
                <a:lnTo>
                  <a:pt x="171214" y="1216534"/>
                </a:lnTo>
                <a:lnTo>
                  <a:pt x="127448" y="1163489"/>
                </a:lnTo>
                <a:cubicBezTo>
                  <a:pt x="46984" y="1044386"/>
                  <a:pt x="0" y="900806"/>
                  <a:pt x="0" y="746252"/>
                </a:cubicBezTo>
                <a:cubicBezTo>
                  <a:pt x="0" y="334108"/>
                  <a:pt x="334108" y="0"/>
                  <a:pt x="74625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5" name="Picture 24" descr="A close up of a logo&#10;&#10;Description automatically generated">
            <a:extLst>
              <a:ext uri="{FF2B5EF4-FFF2-40B4-BE49-F238E27FC236}">
                <a16:creationId xmlns:a16="http://schemas.microsoft.com/office/drawing/2014/main" id="{C9F0B1D5-FCFF-BB28-E74A-AA7F9D85AC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128" y="6163778"/>
            <a:ext cx="831285" cy="625903"/>
          </a:xfrm>
          <a:prstGeom prst="roundRect">
            <a:avLst>
              <a:gd name="adj" fmla="val 20125"/>
            </a:avLst>
          </a:prstGeom>
          <a:solidFill>
            <a:schemeClr val="bg1">
              <a:lumMod val="8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040307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AC1942-C9D8-7F40-F0D0-722A0C978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60486B-499F-16AD-1CFF-CA73B93B6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923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D471B2B-FF2E-E041-4F70-84A99365A50B}"/>
              </a:ext>
            </a:extLst>
          </p:cNvPr>
          <p:cNvSpPr/>
          <p:nvPr userDrawn="1"/>
        </p:nvSpPr>
        <p:spPr>
          <a:xfrm>
            <a:off x="463731" y="6155540"/>
            <a:ext cx="11728269" cy="702460"/>
          </a:xfrm>
          <a:prstGeom prst="rect">
            <a:avLst/>
          </a:prstGeom>
          <a:solidFill>
            <a:srgbClr val="941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786A2560-9ED1-E492-FDB3-82B28D9F4D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799" y="6356350"/>
            <a:ext cx="665205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D87C43"/>
                </a:solidFill>
              </a:defRPr>
            </a:lvl1pPr>
          </a:lstStyle>
          <a:p>
            <a:fld id="{AB524469-C6BE-134B-A115-68126AF017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id="{7321D237-35B4-4CEC-3C0A-722E6D2D725E}"/>
              </a:ext>
            </a:extLst>
          </p:cNvPr>
          <p:cNvSpPr txBox="1">
            <a:spLocks/>
          </p:cNvSpPr>
          <p:nvPr userDrawn="1"/>
        </p:nvSpPr>
        <p:spPr>
          <a:xfrm>
            <a:off x="6172200" y="6243812"/>
            <a:ext cx="3388499" cy="53326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D77C43"/>
              </a:buClr>
              <a:buFont typeface="Arial" panose="020B0604020202020204" pitchFamily="34" charset="0"/>
              <a:buNone/>
              <a:defRPr sz="1400" kern="1200" baseline="300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77C43"/>
              </a:buClr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77C43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77C43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77C43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en-US"/>
            </a:br>
            <a:r>
              <a:rPr lang="en-US"/>
              <a:t>[Title of the paper]</a:t>
            </a:r>
            <a:br>
              <a:rPr lang="en-US"/>
            </a:br>
            <a:r>
              <a:rPr lang="en-US"/>
              <a:t>[Presenter’s name]</a:t>
            </a:r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13C4D9F-C6D6-020B-A770-A9493CB0B127}"/>
              </a:ext>
            </a:extLst>
          </p:cNvPr>
          <p:cNvCxnSpPr>
            <a:cxnSpLocks/>
          </p:cNvCxnSpPr>
          <p:nvPr userDrawn="1"/>
        </p:nvCxnSpPr>
        <p:spPr>
          <a:xfrm>
            <a:off x="6047691" y="6243812"/>
            <a:ext cx="0" cy="533269"/>
          </a:xfrm>
          <a:prstGeom prst="line">
            <a:avLst/>
          </a:prstGeom>
          <a:ln w="28575">
            <a:solidFill>
              <a:srgbClr val="BA98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4528CBA0-3B44-408F-AC3E-584BB94CFDD5}"/>
              </a:ext>
            </a:extLst>
          </p:cNvPr>
          <p:cNvSpPr txBox="1">
            <a:spLocks/>
          </p:cNvSpPr>
          <p:nvPr userDrawn="1"/>
        </p:nvSpPr>
        <p:spPr>
          <a:xfrm>
            <a:off x="1043848" y="6243812"/>
            <a:ext cx="2856818" cy="53326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D77C43"/>
              </a:buClr>
              <a:buFont typeface="Arial" panose="020B0604020202020204" pitchFamily="34" charset="0"/>
              <a:buNone/>
              <a:defRPr sz="1400" kern="1200" baseline="300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77C43"/>
              </a:buClr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77C43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77C43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D77C43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en-US"/>
            </a:br>
            <a:r>
              <a:rPr lang="en-US"/>
              <a:t>5th International Conference on Building Energy and Environment – Montreal, Canada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793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D77C4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77C43"/>
        </a:buClr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77C43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77C43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77C43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A13693-02FE-AD4F-A91C-92CF20AFB756}"/>
              </a:ext>
            </a:extLst>
          </p:cNvPr>
          <p:cNvSpPr/>
          <p:nvPr/>
        </p:nvSpPr>
        <p:spPr>
          <a:xfrm>
            <a:off x="1266825" y="1463285"/>
            <a:ext cx="9401160" cy="3841087"/>
          </a:xfrm>
          <a:prstGeom prst="rect">
            <a:avLst/>
          </a:prstGeom>
          <a:solidFill>
            <a:schemeClr val="bg1">
              <a:alpha val="39517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0F016D-4FED-1D81-00A7-FF7280BFF2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Title of the paper </a:t>
            </a:r>
            <a:br>
              <a:rPr lang="en-US" dirty="0"/>
            </a:br>
            <a:r>
              <a:rPr lang="en-US" dirty="0"/>
              <a:t>[Central Gothic Bold 44 </a:t>
            </a:r>
            <a:r>
              <a:rPr lang="en-US" dirty="0" err="1"/>
              <a:t>pt</a:t>
            </a:r>
            <a:r>
              <a:rPr lang="en-US" dirty="0"/>
              <a:t>]</a:t>
            </a:r>
            <a:endParaRPr lang="en-US" dirty="0">
              <a:solidFill>
                <a:srgbClr val="9411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2810F4-4E18-187D-FAA0-42298AD8EE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First Author, Second Author, Third Author</a:t>
            </a:r>
            <a:br>
              <a:rPr lang="en-US" dirty="0"/>
            </a:br>
            <a:r>
              <a:rPr lang="en-US" dirty="0"/>
              <a:t>[Central Gothic Bold 24 </a:t>
            </a:r>
            <a:r>
              <a:rPr lang="en-US" dirty="0" err="1"/>
              <a:t>pt</a:t>
            </a:r>
            <a:r>
              <a:rPr lang="en-US" dirty="0"/>
              <a:t>]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300EC0-311C-F448-F468-7B627B7666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1800" b="1" dirty="0"/>
              <a:t>First affiliation, Address, City, and Postcode, Country</a:t>
            </a:r>
            <a:br>
              <a:rPr lang="en-US" sz="1800" b="1" dirty="0"/>
            </a:br>
            <a:r>
              <a:rPr lang="en-US" sz="1800" b="1" dirty="0"/>
              <a:t>Second affiliation, Address, City and Postcode, Country</a:t>
            </a:r>
            <a:br>
              <a:rPr lang="en-US" sz="1800" b="1" dirty="0"/>
            </a:br>
            <a:r>
              <a:rPr lang="en-US" sz="1800" b="1" dirty="0"/>
              <a:t>[Central Gothic Regular 18 </a:t>
            </a:r>
            <a:r>
              <a:rPr lang="en-US" sz="1800" b="1" dirty="0" err="1"/>
              <a:t>pt</a:t>
            </a:r>
            <a:r>
              <a:rPr lang="en-US" sz="1800" b="1" dirty="0"/>
              <a:t>]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8A09DF3-7A2D-7965-C2E8-A48DA871B512}"/>
              </a:ext>
            </a:extLst>
          </p:cNvPr>
          <p:cNvSpPr/>
          <p:nvPr/>
        </p:nvSpPr>
        <p:spPr>
          <a:xfrm>
            <a:off x="10193867" y="6151418"/>
            <a:ext cx="1998133" cy="70658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Century Gothic" panose="020B0502020202020204" pitchFamily="34" charset="0"/>
              </a:rPr>
              <a:t>Institution </a:t>
            </a:r>
            <a:br>
              <a:rPr lang="en-US" sz="1400" dirty="0">
                <a:latin typeface="Century Gothic" panose="020B0502020202020204" pitchFamily="34" charset="0"/>
              </a:rPr>
            </a:br>
            <a:r>
              <a:rPr lang="en-US" sz="1400" dirty="0">
                <a:latin typeface="Century Gothic" panose="020B0502020202020204" pitchFamily="34" charset="0"/>
              </a:rPr>
              <a:t>Logo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E569FA2-6EA0-3A2E-1F3C-839A65498EA8}"/>
              </a:ext>
            </a:extLst>
          </p:cNvPr>
          <p:cNvSpPr txBox="1"/>
          <p:nvPr/>
        </p:nvSpPr>
        <p:spPr>
          <a:xfrm>
            <a:off x="1053618" y="6279614"/>
            <a:ext cx="3683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  <a:r>
              <a:rPr lang="en-US" sz="1200" baseline="30000" dirty="0">
                <a:solidFill>
                  <a:schemeClr val="bg1"/>
                </a:solidFill>
                <a:latin typeface="Century Gothic" panose="020B0502020202020204" pitchFamily="34" charset="0"/>
              </a:rPr>
              <a:t>th</a:t>
            </a:r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 International Conference on Building Energy and Environment – </a:t>
            </a:r>
            <a:r>
              <a:rPr lang="en-US" sz="1200" dirty="0">
                <a:solidFill>
                  <a:srgbClr val="D87C43"/>
                </a:solidFill>
                <a:latin typeface="Century Gothic" panose="020B0502020202020204" pitchFamily="34" charset="0"/>
              </a:rPr>
              <a:t>Montreal, Canada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536CD7-EEC2-A3A8-463A-B6DC423DBBE5}"/>
              </a:ext>
            </a:extLst>
          </p:cNvPr>
          <p:cNvSpPr txBox="1"/>
          <p:nvPr/>
        </p:nvSpPr>
        <p:spPr>
          <a:xfrm>
            <a:off x="0" y="552693"/>
            <a:ext cx="3838074" cy="276999"/>
          </a:xfrm>
          <a:prstGeom prst="rect">
            <a:avLst/>
          </a:prstGeom>
          <a:solidFill>
            <a:schemeClr val="bg1">
              <a:lumMod val="75000"/>
              <a:alpha val="64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+mj-lt"/>
              </a:rPr>
              <a:t>        CONCORDIA UNIVERSITY – LOYOLA CAMPUS</a:t>
            </a:r>
          </a:p>
        </p:txBody>
      </p:sp>
    </p:spTree>
    <p:extLst>
      <p:ext uri="{BB962C8B-B14F-4D97-AF65-F5344CB8AC3E}">
        <p14:creationId xmlns:p14="http://schemas.microsoft.com/office/powerpoint/2010/main" val="1455563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8F5BD-B89B-3C70-ED17-B572DDB99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D87C43"/>
              </a:buClr>
            </a:pPr>
            <a:r>
              <a:rPr lang="en-US" dirty="0"/>
              <a:t>Palatino Linotype Regular 24 </a:t>
            </a:r>
            <a:r>
              <a:rPr lang="en-US" dirty="0" err="1"/>
              <a:t>pt</a:t>
            </a:r>
            <a:endParaRPr lang="en-US" dirty="0"/>
          </a:p>
          <a:p>
            <a:pPr>
              <a:buClr>
                <a:srgbClr val="D87C43"/>
              </a:buClr>
            </a:pPr>
            <a:r>
              <a:rPr lang="en-US" dirty="0">
                <a:solidFill>
                  <a:srgbClr val="941100"/>
                </a:solidFill>
                <a:highlight>
                  <a:srgbClr val="FFFF00"/>
                </a:highlight>
              </a:rPr>
              <a:t>For full papers, the oral presentation is maximum </a:t>
            </a:r>
            <a:r>
              <a:rPr lang="en-US" b="1" dirty="0">
                <a:solidFill>
                  <a:srgbClr val="941100"/>
                </a:solidFill>
                <a:highlight>
                  <a:srgbClr val="FFFF00"/>
                </a:highlight>
              </a:rPr>
              <a:t>12 minutes </a:t>
            </a:r>
            <a:r>
              <a:rPr lang="en-US" dirty="0">
                <a:solidFill>
                  <a:srgbClr val="941100"/>
                </a:solidFill>
                <a:highlight>
                  <a:srgbClr val="FFFF00"/>
                </a:highlight>
              </a:rPr>
              <a:t>in length</a:t>
            </a:r>
          </a:p>
          <a:p>
            <a:pPr>
              <a:buClr>
                <a:srgbClr val="D87C43"/>
              </a:buClr>
            </a:pPr>
            <a:r>
              <a:rPr lang="en-US" dirty="0">
                <a:solidFill>
                  <a:srgbClr val="941100"/>
                </a:solidFill>
                <a:highlight>
                  <a:srgbClr val="FFFF00"/>
                </a:highlight>
              </a:rPr>
              <a:t>For extended abstracts, the oral presentation is maximum </a:t>
            </a:r>
            <a:r>
              <a:rPr lang="en-US" b="1" dirty="0">
                <a:solidFill>
                  <a:srgbClr val="941100"/>
                </a:solidFill>
                <a:highlight>
                  <a:srgbClr val="FFFF00"/>
                </a:highlight>
              </a:rPr>
              <a:t>5 minutes </a:t>
            </a:r>
            <a:r>
              <a:rPr lang="en-US" dirty="0">
                <a:solidFill>
                  <a:srgbClr val="941100"/>
                </a:solidFill>
                <a:highlight>
                  <a:srgbClr val="FFFF00"/>
                </a:highlight>
              </a:rPr>
              <a:t>in length</a:t>
            </a:r>
          </a:p>
          <a:p>
            <a:pPr>
              <a:buClr>
                <a:srgbClr val="D87C43"/>
              </a:buClr>
            </a:pPr>
            <a:r>
              <a:rPr lang="en-US" dirty="0">
                <a:solidFill>
                  <a:srgbClr val="941100"/>
                </a:solidFill>
                <a:highlight>
                  <a:srgbClr val="FFFF00"/>
                </a:highlight>
              </a:rPr>
              <a:t>After the presentation, </a:t>
            </a:r>
            <a:r>
              <a:rPr lang="en-US" b="1" dirty="0">
                <a:solidFill>
                  <a:srgbClr val="941100"/>
                </a:solidFill>
                <a:highlight>
                  <a:srgbClr val="FFFF00"/>
                </a:highlight>
              </a:rPr>
              <a:t>3 minutes </a:t>
            </a:r>
            <a:r>
              <a:rPr lang="en-US" dirty="0">
                <a:solidFill>
                  <a:srgbClr val="941100"/>
                </a:solidFill>
                <a:highlight>
                  <a:srgbClr val="FFFF00"/>
                </a:highlight>
              </a:rPr>
              <a:t>are reserved for questions</a:t>
            </a:r>
          </a:p>
          <a:p>
            <a:pPr>
              <a:buClr>
                <a:srgbClr val="D87C43"/>
              </a:buClr>
            </a:pPr>
            <a:r>
              <a:rPr lang="en-US" b="1" dirty="0"/>
              <a:t>Consider approximately 1 minute per slide</a:t>
            </a:r>
          </a:p>
          <a:p>
            <a:pPr>
              <a:buClr>
                <a:srgbClr val="D87C43"/>
              </a:buClr>
            </a:pPr>
            <a:r>
              <a:rPr lang="en-US" dirty="0"/>
              <a:t>The slides can be prepared as PowerPoint or PDF-presentations</a:t>
            </a:r>
          </a:p>
          <a:p>
            <a:pPr>
              <a:buClr>
                <a:srgbClr val="D87C43"/>
              </a:buClr>
            </a:pPr>
            <a:r>
              <a:rPr lang="en-US" dirty="0"/>
              <a:t>We suggest the use of this document as a template if you use PowerPoint</a:t>
            </a:r>
          </a:p>
          <a:p>
            <a:pPr>
              <a:buClr>
                <a:srgbClr val="D87C43"/>
              </a:buClr>
            </a:pPr>
            <a:r>
              <a:rPr lang="en-US" dirty="0"/>
              <a:t>You must pre-record your presentation if you’re attending the conference virtually.</a:t>
            </a:r>
          </a:p>
          <a:p>
            <a:pPr>
              <a:buClr>
                <a:srgbClr val="D87C43"/>
              </a:buClr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F34466-0F16-C26F-86D2-46C93AE30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56350"/>
            <a:ext cx="635643" cy="365125"/>
          </a:xfrm>
        </p:spPr>
        <p:txBody>
          <a:bodyPr/>
          <a:lstStyle/>
          <a:p>
            <a:fld id="{AB524469-C6BE-134B-A115-68126AF017F9}" type="slidenum">
              <a:rPr lang="en-US" smtClean="0">
                <a:solidFill>
                  <a:srgbClr val="BA9866"/>
                </a:solidFill>
              </a:rPr>
              <a:t>2</a:t>
            </a:fld>
            <a:endParaRPr lang="en-US" dirty="0">
              <a:solidFill>
                <a:srgbClr val="BA986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2BC9C7-76BE-C312-95BC-7E28356E63BF}"/>
              </a:ext>
            </a:extLst>
          </p:cNvPr>
          <p:cNvSpPr txBox="1"/>
          <p:nvPr/>
        </p:nvSpPr>
        <p:spPr>
          <a:xfrm>
            <a:off x="1053618" y="6279614"/>
            <a:ext cx="3683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  <a:r>
              <a:rPr lang="en-US" sz="1200" baseline="30000" dirty="0">
                <a:solidFill>
                  <a:schemeClr val="bg1"/>
                </a:solidFill>
                <a:latin typeface="Century Gothic" panose="020B0502020202020204" pitchFamily="34" charset="0"/>
              </a:rPr>
              <a:t>th</a:t>
            </a:r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 International Conference on Building Energy and Environment – </a:t>
            </a:r>
            <a:r>
              <a:rPr lang="en-US" sz="1200" dirty="0">
                <a:solidFill>
                  <a:srgbClr val="D87C43"/>
                </a:solidFill>
                <a:latin typeface="Century Gothic" panose="020B0502020202020204" pitchFamily="34" charset="0"/>
              </a:rPr>
              <a:t>Montreal, Canada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F257A0-8C05-8122-1756-950BD9A4AF51}"/>
              </a:ext>
            </a:extLst>
          </p:cNvPr>
          <p:cNvSpPr txBox="1"/>
          <p:nvPr/>
        </p:nvSpPr>
        <p:spPr>
          <a:xfrm>
            <a:off x="6096000" y="6279614"/>
            <a:ext cx="3356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[Title of the paper]</a:t>
            </a:r>
            <a:b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1200" dirty="0">
                <a:solidFill>
                  <a:srgbClr val="D87C43"/>
                </a:solidFill>
                <a:latin typeface="Century Gothic" panose="020B0502020202020204" pitchFamily="34" charset="0"/>
              </a:rPr>
              <a:t>[Presenter’s name]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EE4E67C-CE1A-5124-7F3C-A8B7C02EA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36525"/>
            <a:ext cx="10515601" cy="1255662"/>
          </a:xfrm>
        </p:spPr>
        <p:txBody>
          <a:bodyPr>
            <a:normAutofit/>
          </a:bodyPr>
          <a:lstStyle/>
          <a:p>
            <a:r>
              <a:rPr lang="en-US" dirty="0"/>
              <a:t>Headline [Century Gothic Bold 32 </a:t>
            </a:r>
            <a:r>
              <a:rPr lang="en-US" dirty="0" err="1"/>
              <a:t>pt</a:t>
            </a:r>
            <a:r>
              <a:rPr lang="en-US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042786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8F5BD-B89B-3C70-ED17-B572DDB99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D87C43"/>
              </a:buClr>
            </a:pPr>
            <a:r>
              <a:rPr lang="en-US" dirty="0"/>
              <a:t>Palatino Linotype Regular 24 </a:t>
            </a:r>
            <a:r>
              <a:rPr lang="en-US" dirty="0" err="1"/>
              <a:t>pt</a:t>
            </a:r>
            <a:endParaRPr lang="en-US" dirty="0"/>
          </a:p>
          <a:p>
            <a:pPr>
              <a:buClr>
                <a:srgbClr val="D87C43"/>
              </a:buClr>
            </a:pPr>
            <a:r>
              <a:rPr lang="en-US" dirty="0"/>
              <a:t>Please write short sentences, and assist with illustrations</a:t>
            </a:r>
          </a:p>
          <a:p>
            <a:pPr>
              <a:buClr>
                <a:srgbClr val="D87C43"/>
              </a:buClr>
            </a:pPr>
            <a:r>
              <a:rPr lang="en-US" dirty="0"/>
              <a:t>Avoid using more than 2-3 colors for text and illustrations</a:t>
            </a:r>
          </a:p>
          <a:p>
            <a:pPr>
              <a:buClr>
                <a:srgbClr val="D87C43"/>
              </a:buClr>
            </a:pPr>
            <a:r>
              <a:rPr lang="en-US" dirty="0"/>
              <a:t>Avoid using only capital letters and underlining</a:t>
            </a:r>
          </a:p>
          <a:p>
            <a:pPr>
              <a:buClr>
                <a:srgbClr val="D87C43"/>
              </a:buClr>
            </a:pPr>
            <a:r>
              <a:rPr lang="en-US" dirty="0"/>
              <a:t>Avoid extensive use of fading and other animations</a:t>
            </a:r>
          </a:p>
          <a:p>
            <a:pPr>
              <a:buClr>
                <a:srgbClr val="D87C43"/>
              </a:buClr>
            </a:pPr>
            <a:endParaRPr lang="en-US" dirty="0"/>
          </a:p>
          <a:p>
            <a:pPr>
              <a:buClr>
                <a:srgbClr val="D87C43"/>
              </a:buClr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F34466-0F16-C26F-86D2-46C93AE30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56350"/>
            <a:ext cx="635643" cy="365125"/>
          </a:xfrm>
        </p:spPr>
        <p:txBody>
          <a:bodyPr/>
          <a:lstStyle/>
          <a:p>
            <a:fld id="{AB524469-C6BE-134B-A115-68126AF017F9}" type="slidenum">
              <a:rPr lang="en-US" smtClean="0">
                <a:solidFill>
                  <a:srgbClr val="BA9866"/>
                </a:solidFill>
              </a:rPr>
              <a:t>3</a:t>
            </a:fld>
            <a:endParaRPr lang="en-US" dirty="0">
              <a:solidFill>
                <a:srgbClr val="BA986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F257A0-8C05-8122-1756-950BD9A4AF51}"/>
              </a:ext>
            </a:extLst>
          </p:cNvPr>
          <p:cNvSpPr txBox="1"/>
          <p:nvPr/>
        </p:nvSpPr>
        <p:spPr>
          <a:xfrm>
            <a:off x="6096000" y="6279614"/>
            <a:ext cx="3356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[Title of the paper]</a:t>
            </a:r>
            <a:b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1200" dirty="0">
                <a:solidFill>
                  <a:srgbClr val="D87C43"/>
                </a:solidFill>
                <a:latin typeface="Century Gothic" panose="020B0502020202020204" pitchFamily="34" charset="0"/>
              </a:rPr>
              <a:t>[Presenter’s name]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8FA217C-15C9-7896-9699-78F01A755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36525"/>
            <a:ext cx="10515601" cy="1255662"/>
          </a:xfrm>
        </p:spPr>
        <p:txBody>
          <a:bodyPr>
            <a:normAutofit/>
          </a:bodyPr>
          <a:lstStyle/>
          <a:p>
            <a:r>
              <a:rPr lang="en-US" dirty="0"/>
              <a:t>Headline [Century Gothic Bold 32 </a:t>
            </a:r>
            <a:r>
              <a:rPr lang="en-US" dirty="0" err="1"/>
              <a:t>pt</a:t>
            </a:r>
            <a:r>
              <a:rPr lang="en-US" dirty="0"/>
              <a:t>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BBDC7E-3B02-67BE-12AF-B02CBCFEAFB6}"/>
              </a:ext>
            </a:extLst>
          </p:cNvPr>
          <p:cNvSpPr txBox="1"/>
          <p:nvPr/>
        </p:nvSpPr>
        <p:spPr>
          <a:xfrm>
            <a:off x="1053618" y="6279614"/>
            <a:ext cx="3683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  <a:r>
              <a:rPr lang="en-US" sz="1200" baseline="30000" dirty="0">
                <a:solidFill>
                  <a:schemeClr val="bg1"/>
                </a:solidFill>
                <a:latin typeface="Century Gothic" panose="020B0502020202020204" pitchFamily="34" charset="0"/>
              </a:rPr>
              <a:t>th</a:t>
            </a:r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 International Conference on Building Energy and Environment – </a:t>
            </a:r>
            <a:r>
              <a:rPr lang="en-US" sz="1200" dirty="0">
                <a:solidFill>
                  <a:srgbClr val="D87C43"/>
                </a:solidFill>
                <a:latin typeface="Century Gothic" panose="020B0502020202020204" pitchFamily="34" charset="0"/>
              </a:rPr>
              <a:t>Montreal, Canada</a:t>
            </a:r>
          </a:p>
        </p:txBody>
      </p:sp>
    </p:spTree>
    <p:extLst>
      <p:ext uri="{BB962C8B-B14F-4D97-AF65-F5344CB8AC3E}">
        <p14:creationId xmlns:p14="http://schemas.microsoft.com/office/powerpoint/2010/main" val="1555972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930D1-994B-64F6-FC56-580F27532D1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Palatino Linotype Regular 24 </a:t>
            </a:r>
            <a:r>
              <a:rPr lang="en-US" dirty="0" err="1"/>
              <a:t>pt</a:t>
            </a:r>
            <a:endParaRPr lang="en-US" dirty="0"/>
          </a:p>
          <a:p>
            <a:r>
              <a:rPr lang="en-US" dirty="0"/>
              <a:t>Practice the presentation so you don’t exceed the timing</a:t>
            </a:r>
          </a:p>
          <a:p>
            <a:r>
              <a:rPr lang="en-US" dirty="0"/>
              <a:t>The information given in this template is suggested. Presenters are encouraged, but not required to conform to these suggestions</a:t>
            </a:r>
          </a:p>
          <a:p>
            <a:r>
              <a:rPr lang="en-US" dirty="0"/>
              <a:t>See you soon in Montreal!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4896B1C-2718-FB2D-1D6D-53973B07D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56350"/>
            <a:ext cx="635643" cy="365125"/>
          </a:xfrm>
        </p:spPr>
        <p:txBody>
          <a:bodyPr/>
          <a:lstStyle/>
          <a:p>
            <a:fld id="{AB524469-C6BE-134B-A115-68126AF017F9}" type="slidenum">
              <a:rPr lang="en-US" smtClean="0">
                <a:solidFill>
                  <a:srgbClr val="BA9866"/>
                </a:solidFill>
              </a:rPr>
              <a:t>4</a:t>
            </a:fld>
            <a:endParaRPr lang="en-US" dirty="0">
              <a:solidFill>
                <a:srgbClr val="BA9866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FE8256-D3F4-19FD-9E76-B68FCF6C14C8}"/>
              </a:ext>
            </a:extLst>
          </p:cNvPr>
          <p:cNvSpPr txBox="1"/>
          <p:nvPr/>
        </p:nvSpPr>
        <p:spPr>
          <a:xfrm>
            <a:off x="6096000" y="6279614"/>
            <a:ext cx="3356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[Title of the paper]</a:t>
            </a:r>
            <a:b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1200" dirty="0">
                <a:solidFill>
                  <a:srgbClr val="D87C43"/>
                </a:solidFill>
                <a:latin typeface="Century Gothic" panose="020B0502020202020204" pitchFamily="34" charset="0"/>
              </a:rPr>
              <a:t>[Presenter’s name]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099EC518-BCE6-4CD9-D396-DC96B3954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36525"/>
            <a:ext cx="10515601" cy="1255662"/>
          </a:xfrm>
        </p:spPr>
        <p:txBody>
          <a:bodyPr>
            <a:normAutofit/>
          </a:bodyPr>
          <a:lstStyle/>
          <a:p>
            <a:r>
              <a:rPr lang="en-US" dirty="0"/>
              <a:t>Headline [Century Gothic Bold 32 </a:t>
            </a:r>
            <a:r>
              <a:rPr lang="en-US" dirty="0" err="1"/>
              <a:t>pt</a:t>
            </a:r>
            <a:r>
              <a:rPr lang="en-US" dirty="0"/>
              <a:t>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A80270-92E0-14B6-3BC8-4C1EE08E36FB}"/>
              </a:ext>
            </a:extLst>
          </p:cNvPr>
          <p:cNvSpPr txBox="1"/>
          <p:nvPr/>
        </p:nvSpPr>
        <p:spPr>
          <a:xfrm>
            <a:off x="1053618" y="6279614"/>
            <a:ext cx="3683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  <a:r>
              <a:rPr lang="en-US" sz="1200" baseline="30000" dirty="0">
                <a:solidFill>
                  <a:schemeClr val="bg1"/>
                </a:solidFill>
                <a:latin typeface="Century Gothic" panose="020B0502020202020204" pitchFamily="34" charset="0"/>
              </a:rPr>
              <a:t>th</a:t>
            </a:r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 International Conference on Building Energy and Environment – </a:t>
            </a:r>
            <a:r>
              <a:rPr lang="en-US" sz="1200" dirty="0">
                <a:solidFill>
                  <a:srgbClr val="D87C43"/>
                </a:solidFill>
                <a:latin typeface="Century Gothic" panose="020B0502020202020204" pitchFamily="34" charset="0"/>
              </a:rPr>
              <a:t>Montreal, Canada</a:t>
            </a:r>
          </a:p>
        </p:txBody>
      </p:sp>
      <p:pic>
        <p:nvPicPr>
          <p:cNvPr id="6" name="Content Placeholder 5" descr="A picture containing sky, outdoor&#10;&#10;Description automatically generated">
            <a:extLst>
              <a:ext uri="{FF2B5EF4-FFF2-40B4-BE49-F238E27FC236}">
                <a16:creationId xmlns:a16="http://schemas.microsoft.com/office/drawing/2014/main" id="{A56CB311-85F7-5B16-869B-D680D9AB6A5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6172200" y="1465497"/>
            <a:ext cx="5181600" cy="4609123"/>
          </a:xfrm>
        </p:spPr>
      </p:pic>
    </p:spTree>
    <p:extLst>
      <p:ext uri="{BB962C8B-B14F-4D97-AF65-F5344CB8AC3E}">
        <p14:creationId xmlns:p14="http://schemas.microsoft.com/office/powerpoint/2010/main" val="581025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40353-2FD7-D504-C8FA-2D6B2F0A5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3288" y="321732"/>
            <a:ext cx="9276178" cy="424074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Thank you!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FC2883A-A46C-4284-9FA2-5AC0504E0C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7596CF-A6E7-676E-CB22-D44D380A2CC8}"/>
              </a:ext>
            </a:extLst>
          </p:cNvPr>
          <p:cNvSpPr txBox="1"/>
          <p:nvPr/>
        </p:nvSpPr>
        <p:spPr>
          <a:xfrm>
            <a:off x="2073288" y="4562475"/>
            <a:ext cx="3356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D87C43"/>
                </a:solidFill>
                <a:latin typeface="Century Gothic" panose="020B0502020202020204" pitchFamily="34" charset="0"/>
              </a:rPr>
              <a:t>[Presenter’s name]</a:t>
            </a:r>
          </a:p>
          <a:p>
            <a:r>
              <a:rPr lang="en-US" sz="1600" dirty="0">
                <a:solidFill>
                  <a:srgbClr val="D87C43"/>
                </a:solidFill>
                <a:latin typeface="Century Gothic" panose="020B0502020202020204" pitchFamily="34" charset="0"/>
              </a:rPr>
              <a:t>[Presenter’s email contact]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D39CCCD-E4A2-E6C7-088B-A5C5894CA5C7}"/>
              </a:ext>
            </a:extLst>
          </p:cNvPr>
          <p:cNvSpPr txBox="1"/>
          <p:nvPr/>
        </p:nvSpPr>
        <p:spPr>
          <a:xfrm>
            <a:off x="1053618" y="6279614"/>
            <a:ext cx="3683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  <a:r>
              <a:rPr lang="en-US" sz="1200" baseline="30000" dirty="0">
                <a:solidFill>
                  <a:schemeClr val="bg1"/>
                </a:solidFill>
                <a:latin typeface="Century Gothic" panose="020B0502020202020204" pitchFamily="34" charset="0"/>
              </a:rPr>
              <a:t>th</a:t>
            </a:r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 International Conference on Building Energy and Environment – </a:t>
            </a:r>
            <a:r>
              <a:rPr lang="en-US" sz="1200" dirty="0">
                <a:solidFill>
                  <a:srgbClr val="D87C43"/>
                </a:solidFill>
                <a:latin typeface="Century Gothic" panose="020B0502020202020204" pitchFamily="34" charset="0"/>
              </a:rPr>
              <a:t>Montreal, Canada</a:t>
            </a: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41604B97-26E7-7AD0-BC2F-57855E893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56350"/>
            <a:ext cx="635643" cy="365125"/>
          </a:xfrm>
        </p:spPr>
        <p:txBody>
          <a:bodyPr/>
          <a:lstStyle/>
          <a:p>
            <a:fld id="{AB524469-C6BE-134B-A115-68126AF017F9}" type="slidenum">
              <a:rPr lang="en-US" smtClean="0">
                <a:solidFill>
                  <a:srgbClr val="BA9866"/>
                </a:solidFill>
              </a:rPr>
              <a:t>5</a:t>
            </a:fld>
            <a:endParaRPr lang="en-US" dirty="0">
              <a:solidFill>
                <a:srgbClr val="BA98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79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362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Courier New</vt:lpstr>
      <vt:lpstr>Palatino Linotype</vt:lpstr>
      <vt:lpstr>Wingdings</vt:lpstr>
      <vt:lpstr>Office Theme</vt:lpstr>
      <vt:lpstr>Title of the paper  [Central Gothic Bold 44 pt]</vt:lpstr>
      <vt:lpstr>Headline [Century Gothic Bold 32 pt]</vt:lpstr>
      <vt:lpstr>Headline [Century Gothic Bold 32 pt]</vt:lpstr>
      <vt:lpstr>Headline [Century Gothic Bold 32 pt]</vt:lpstr>
      <vt:lpstr>Thank you!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Sahar Sahyoun</dc:creator>
  <cp:lastModifiedBy>Liangzhu Wang</cp:lastModifiedBy>
  <cp:revision>16</cp:revision>
  <dcterms:created xsi:type="dcterms:W3CDTF">2022-05-28T04:41:55Z</dcterms:created>
  <dcterms:modified xsi:type="dcterms:W3CDTF">2022-06-11T14:56:03Z</dcterms:modified>
</cp:coreProperties>
</file>